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2" r:id="rId5"/>
    <p:sldId id="264" r:id="rId6"/>
    <p:sldId id="261" r:id="rId7"/>
    <p:sldId id="273" r:id="rId8"/>
    <p:sldId id="270" r:id="rId9"/>
    <p:sldId id="277" r:id="rId10"/>
    <p:sldId id="278" r:id="rId11"/>
    <p:sldId id="279" r:id="rId12"/>
    <p:sldId id="260" r:id="rId13"/>
    <p:sldId id="266" r:id="rId14"/>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58C08F-0BBE-4DF0-8CAE-DCA6285650EC}" v="14" dt="2025-10-13T14:22:34.8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86"/>
    <p:restoredTop sz="94676"/>
  </p:normalViewPr>
  <p:slideViewPr>
    <p:cSldViewPr snapToGrid="0">
      <p:cViewPr>
        <p:scale>
          <a:sx n="144" d="100"/>
          <a:sy n="144" d="100"/>
        </p:scale>
        <p:origin x="80" y="-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Banks" userId="e4003a43-4ad7-4d79-a39f-00cbc6e3a0d5" providerId="ADAL" clId="{2BA1BF5F-D185-4BEB-8BE1-79F946DF3B67}"/>
    <pc:docChg chg="undo custSel addSld delSld modSld">
      <pc:chgData name="Tom Banks" userId="e4003a43-4ad7-4d79-a39f-00cbc6e3a0d5" providerId="ADAL" clId="{2BA1BF5F-D185-4BEB-8BE1-79F946DF3B67}" dt="2025-10-13T14:22:34.885" v="156"/>
      <pc:docMkLst>
        <pc:docMk/>
      </pc:docMkLst>
      <pc:sldChg chg="modSp mod">
        <pc:chgData name="Tom Banks" userId="e4003a43-4ad7-4d79-a39f-00cbc6e3a0d5" providerId="ADAL" clId="{2BA1BF5F-D185-4BEB-8BE1-79F946DF3B67}" dt="2025-10-13T14:11:36.659" v="46" actId="14100"/>
        <pc:sldMkLst>
          <pc:docMk/>
          <pc:sldMk cId="3049483886" sldId="258"/>
        </pc:sldMkLst>
        <pc:spChg chg="mod">
          <ac:chgData name="Tom Banks" userId="e4003a43-4ad7-4d79-a39f-00cbc6e3a0d5" providerId="ADAL" clId="{2BA1BF5F-D185-4BEB-8BE1-79F946DF3B67}" dt="2025-10-13T14:11:36.659" v="46" actId="14100"/>
          <ac:spMkLst>
            <pc:docMk/>
            <pc:sldMk cId="3049483886" sldId="258"/>
            <ac:spMk id="6" creationId="{E75BBE26-0E13-8E2A-5BAF-A450B00A85BD}"/>
          </ac:spMkLst>
        </pc:spChg>
      </pc:sldChg>
      <pc:sldChg chg="modSp mod">
        <pc:chgData name="Tom Banks" userId="e4003a43-4ad7-4d79-a39f-00cbc6e3a0d5" providerId="ADAL" clId="{2BA1BF5F-D185-4BEB-8BE1-79F946DF3B67}" dt="2025-10-13T14:12:23.014" v="51" actId="20577"/>
        <pc:sldMkLst>
          <pc:docMk/>
          <pc:sldMk cId="191243481" sldId="259"/>
        </pc:sldMkLst>
        <pc:spChg chg="mod">
          <ac:chgData name="Tom Banks" userId="e4003a43-4ad7-4d79-a39f-00cbc6e3a0d5" providerId="ADAL" clId="{2BA1BF5F-D185-4BEB-8BE1-79F946DF3B67}" dt="2025-10-13T14:12:23.014" v="51" actId="20577"/>
          <ac:spMkLst>
            <pc:docMk/>
            <pc:sldMk cId="191243481" sldId="259"/>
            <ac:spMk id="6" creationId="{61D9F60F-F13B-1086-50C1-85D73CC0740F}"/>
          </ac:spMkLst>
        </pc:spChg>
      </pc:sldChg>
      <pc:sldChg chg="modSp mod">
        <pc:chgData name="Tom Banks" userId="e4003a43-4ad7-4d79-a39f-00cbc6e3a0d5" providerId="ADAL" clId="{2BA1BF5F-D185-4BEB-8BE1-79F946DF3B67}" dt="2025-10-13T14:16:54.551" v="109" actId="1076"/>
        <pc:sldMkLst>
          <pc:docMk/>
          <pc:sldMk cId="3356791903" sldId="260"/>
        </pc:sldMkLst>
        <pc:spChg chg="mod">
          <ac:chgData name="Tom Banks" userId="e4003a43-4ad7-4d79-a39f-00cbc6e3a0d5" providerId="ADAL" clId="{2BA1BF5F-D185-4BEB-8BE1-79F946DF3B67}" dt="2025-10-13T14:16:30.567" v="108" actId="12"/>
          <ac:spMkLst>
            <pc:docMk/>
            <pc:sldMk cId="3356791903" sldId="260"/>
            <ac:spMk id="2" creationId="{DF6A6CD2-88E8-9610-81B4-3451EA6069CB}"/>
          </ac:spMkLst>
        </pc:spChg>
        <pc:graphicFrameChg chg="mod">
          <ac:chgData name="Tom Banks" userId="e4003a43-4ad7-4d79-a39f-00cbc6e3a0d5" providerId="ADAL" clId="{2BA1BF5F-D185-4BEB-8BE1-79F946DF3B67}" dt="2025-10-13T14:16:54.551" v="109" actId="1076"/>
          <ac:graphicFrameMkLst>
            <pc:docMk/>
            <pc:sldMk cId="3356791903" sldId="260"/>
            <ac:graphicFrameMk id="5" creationId="{5A182FA8-E1AB-D63D-6ECD-2D907EE595F6}"/>
          </ac:graphicFrameMkLst>
        </pc:graphicFrameChg>
      </pc:sldChg>
      <pc:sldChg chg="modSp mod">
        <pc:chgData name="Tom Banks" userId="e4003a43-4ad7-4d79-a39f-00cbc6e3a0d5" providerId="ADAL" clId="{2BA1BF5F-D185-4BEB-8BE1-79F946DF3B67}" dt="2025-10-13T14:21:09.419" v="140" actId="20577"/>
        <pc:sldMkLst>
          <pc:docMk/>
          <pc:sldMk cId="3285007833" sldId="261"/>
        </pc:sldMkLst>
        <pc:spChg chg="mod">
          <ac:chgData name="Tom Banks" userId="e4003a43-4ad7-4d79-a39f-00cbc6e3a0d5" providerId="ADAL" clId="{2BA1BF5F-D185-4BEB-8BE1-79F946DF3B67}" dt="2025-10-13T14:20:38.941" v="139" actId="2711"/>
          <ac:spMkLst>
            <pc:docMk/>
            <pc:sldMk cId="3285007833" sldId="261"/>
            <ac:spMk id="2" creationId="{282A97B3-2922-B00E-5223-36C9D9090A0A}"/>
          </ac:spMkLst>
        </pc:spChg>
        <pc:spChg chg="mod">
          <ac:chgData name="Tom Banks" userId="e4003a43-4ad7-4d79-a39f-00cbc6e3a0d5" providerId="ADAL" clId="{2BA1BF5F-D185-4BEB-8BE1-79F946DF3B67}" dt="2025-10-13T14:21:09.419" v="140" actId="20577"/>
          <ac:spMkLst>
            <pc:docMk/>
            <pc:sldMk cId="3285007833" sldId="261"/>
            <ac:spMk id="4" creationId="{04783345-C545-CED1-568E-A1725BB54AFE}"/>
          </ac:spMkLst>
        </pc:spChg>
        <pc:picChg chg="mod">
          <ac:chgData name="Tom Banks" userId="e4003a43-4ad7-4d79-a39f-00cbc6e3a0d5" providerId="ADAL" clId="{2BA1BF5F-D185-4BEB-8BE1-79F946DF3B67}" dt="2025-10-13T14:18:42.029" v="111" actId="1076"/>
          <ac:picMkLst>
            <pc:docMk/>
            <pc:sldMk cId="3285007833" sldId="261"/>
            <ac:picMk id="3" creationId="{B16F9FF0-9213-3BFF-5463-418DC945D99B}"/>
          </ac:picMkLst>
        </pc:picChg>
      </pc:sldChg>
      <pc:sldChg chg="addSp delSp modSp mod">
        <pc:chgData name="Tom Banks" userId="e4003a43-4ad7-4d79-a39f-00cbc6e3a0d5" providerId="ADAL" clId="{2BA1BF5F-D185-4BEB-8BE1-79F946DF3B67}" dt="2025-10-13T14:13:44.936" v="63" actId="20577"/>
        <pc:sldMkLst>
          <pc:docMk/>
          <pc:sldMk cId="2755977508" sldId="262"/>
        </pc:sldMkLst>
        <pc:spChg chg="del">
          <ac:chgData name="Tom Banks" userId="e4003a43-4ad7-4d79-a39f-00cbc6e3a0d5" providerId="ADAL" clId="{2BA1BF5F-D185-4BEB-8BE1-79F946DF3B67}" dt="2025-10-13T14:13:17.081" v="56" actId="478"/>
          <ac:spMkLst>
            <pc:docMk/>
            <pc:sldMk cId="2755977508" sldId="262"/>
            <ac:spMk id="2" creationId="{623E1137-5874-5AF5-E33D-0283DCF09A03}"/>
          </ac:spMkLst>
        </pc:spChg>
        <pc:graphicFrameChg chg="mod modGraphic">
          <ac:chgData name="Tom Banks" userId="e4003a43-4ad7-4d79-a39f-00cbc6e3a0d5" providerId="ADAL" clId="{2BA1BF5F-D185-4BEB-8BE1-79F946DF3B67}" dt="2025-10-13T14:13:44.936" v="63" actId="20577"/>
          <ac:graphicFrameMkLst>
            <pc:docMk/>
            <pc:sldMk cId="2755977508" sldId="262"/>
            <ac:graphicFrameMk id="5" creationId="{BB7A6755-CF87-7230-570A-7309BBAF653F}"/>
          </ac:graphicFrameMkLst>
        </pc:graphicFrameChg>
        <pc:picChg chg="del">
          <ac:chgData name="Tom Banks" userId="e4003a43-4ad7-4d79-a39f-00cbc6e3a0d5" providerId="ADAL" clId="{2BA1BF5F-D185-4BEB-8BE1-79F946DF3B67}" dt="2025-10-13T14:13:03.993" v="52" actId="478"/>
          <ac:picMkLst>
            <pc:docMk/>
            <pc:sldMk cId="2755977508" sldId="262"/>
            <ac:picMk id="3" creationId="{CFE197E3-816B-103F-5443-0FF70B38E1D9}"/>
          </ac:picMkLst>
        </pc:picChg>
        <pc:picChg chg="add mod ord">
          <ac:chgData name="Tom Banks" userId="e4003a43-4ad7-4d79-a39f-00cbc6e3a0d5" providerId="ADAL" clId="{2BA1BF5F-D185-4BEB-8BE1-79F946DF3B67}" dt="2025-10-13T14:13:33.578" v="60" actId="1076"/>
          <ac:picMkLst>
            <pc:docMk/>
            <pc:sldMk cId="2755977508" sldId="262"/>
            <ac:picMk id="6" creationId="{B56A260E-BF05-0A5C-4E38-14F45B4DA304}"/>
          </ac:picMkLst>
        </pc:picChg>
      </pc:sldChg>
      <pc:sldChg chg="addSp delSp modSp mod">
        <pc:chgData name="Tom Banks" userId="e4003a43-4ad7-4d79-a39f-00cbc6e3a0d5" providerId="ADAL" clId="{2BA1BF5F-D185-4BEB-8BE1-79F946DF3B67}" dt="2025-10-13T14:15:17.769" v="75" actId="14734"/>
        <pc:sldMkLst>
          <pc:docMk/>
          <pc:sldMk cId="2212214201" sldId="264"/>
        </pc:sldMkLst>
        <pc:spChg chg="del">
          <ac:chgData name="Tom Banks" userId="e4003a43-4ad7-4d79-a39f-00cbc6e3a0d5" providerId="ADAL" clId="{2BA1BF5F-D185-4BEB-8BE1-79F946DF3B67}" dt="2025-10-13T14:14:54.492" v="67" actId="478"/>
          <ac:spMkLst>
            <pc:docMk/>
            <pc:sldMk cId="2212214201" sldId="264"/>
            <ac:spMk id="2" creationId="{1156B0D5-CD92-3A4E-5E05-AA4D983A4A24}"/>
          </ac:spMkLst>
        </pc:spChg>
        <pc:graphicFrameChg chg="mod modGraphic">
          <ac:chgData name="Tom Banks" userId="e4003a43-4ad7-4d79-a39f-00cbc6e3a0d5" providerId="ADAL" clId="{2BA1BF5F-D185-4BEB-8BE1-79F946DF3B67}" dt="2025-10-13T14:15:17.769" v="75" actId="14734"/>
          <ac:graphicFrameMkLst>
            <pc:docMk/>
            <pc:sldMk cId="2212214201" sldId="264"/>
            <ac:graphicFrameMk id="5" creationId="{F9BDBC17-CD2E-90F4-A5E7-9D45B87765A4}"/>
          </ac:graphicFrameMkLst>
        </pc:graphicFrameChg>
        <pc:picChg chg="del">
          <ac:chgData name="Tom Banks" userId="e4003a43-4ad7-4d79-a39f-00cbc6e3a0d5" providerId="ADAL" clId="{2BA1BF5F-D185-4BEB-8BE1-79F946DF3B67}" dt="2025-10-13T14:14:47.417" v="64" actId="478"/>
          <ac:picMkLst>
            <pc:docMk/>
            <pc:sldMk cId="2212214201" sldId="264"/>
            <ac:picMk id="3" creationId="{1C0FE35C-D015-5924-5AA8-4FAE00537F08}"/>
          </ac:picMkLst>
        </pc:picChg>
        <pc:picChg chg="add mod ord">
          <ac:chgData name="Tom Banks" userId="e4003a43-4ad7-4d79-a39f-00cbc6e3a0d5" providerId="ADAL" clId="{2BA1BF5F-D185-4BEB-8BE1-79F946DF3B67}" dt="2025-10-13T14:14:52.508" v="66" actId="167"/>
          <ac:picMkLst>
            <pc:docMk/>
            <pc:sldMk cId="2212214201" sldId="264"/>
            <ac:picMk id="6" creationId="{3AC1E9C2-1C91-6BAC-5047-CE0493D42E70}"/>
          </ac:picMkLst>
        </pc:picChg>
      </pc:sldChg>
      <pc:sldChg chg="delSp modSp mod">
        <pc:chgData name="Tom Banks" userId="e4003a43-4ad7-4d79-a39f-00cbc6e3a0d5" providerId="ADAL" clId="{2BA1BF5F-D185-4BEB-8BE1-79F946DF3B67}" dt="2025-10-13T14:19:47.994" v="117" actId="1076"/>
        <pc:sldMkLst>
          <pc:docMk/>
          <pc:sldMk cId="760599453" sldId="265"/>
        </pc:sldMkLst>
        <pc:spChg chg="del">
          <ac:chgData name="Tom Banks" userId="e4003a43-4ad7-4d79-a39f-00cbc6e3a0d5" providerId="ADAL" clId="{2BA1BF5F-D185-4BEB-8BE1-79F946DF3B67}" dt="2025-10-13T14:18:44.085" v="112" actId="478"/>
          <ac:spMkLst>
            <pc:docMk/>
            <pc:sldMk cId="760599453" sldId="265"/>
            <ac:spMk id="2" creationId="{E8B5FDB1-5538-DC46-5C8D-0386BD9BBC8C}"/>
          </ac:spMkLst>
        </pc:spChg>
        <pc:graphicFrameChg chg="mod modGraphic">
          <ac:chgData name="Tom Banks" userId="e4003a43-4ad7-4d79-a39f-00cbc6e3a0d5" providerId="ADAL" clId="{2BA1BF5F-D185-4BEB-8BE1-79F946DF3B67}" dt="2025-10-13T14:19:47.994" v="117" actId="1076"/>
          <ac:graphicFrameMkLst>
            <pc:docMk/>
            <pc:sldMk cId="760599453" sldId="265"/>
            <ac:graphicFrameMk id="5" creationId="{2BEE4F89-4408-F00A-3DA8-BFCBC572C119}"/>
          </ac:graphicFrameMkLst>
        </pc:graphicFrameChg>
      </pc:sldChg>
      <pc:sldChg chg="modSp mod">
        <pc:chgData name="Tom Banks" userId="e4003a43-4ad7-4d79-a39f-00cbc6e3a0d5" providerId="ADAL" clId="{2BA1BF5F-D185-4BEB-8BE1-79F946DF3B67}" dt="2025-10-13T14:22:18.006" v="148" actId="1076"/>
        <pc:sldMkLst>
          <pc:docMk/>
          <pc:sldMk cId="3120658537" sldId="270"/>
        </pc:sldMkLst>
        <pc:spChg chg="mod">
          <ac:chgData name="Tom Banks" userId="e4003a43-4ad7-4d79-a39f-00cbc6e3a0d5" providerId="ADAL" clId="{2BA1BF5F-D185-4BEB-8BE1-79F946DF3B67}" dt="2025-10-13T14:22:18.006" v="148" actId="1076"/>
          <ac:spMkLst>
            <pc:docMk/>
            <pc:sldMk cId="3120658537" sldId="270"/>
            <ac:spMk id="4" creationId="{1CFA53F3-F0F5-4362-4434-1CA64B94EA7D}"/>
          </ac:spMkLst>
        </pc:spChg>
      </pc:sldChg>
      <pc:sldChg chg="del">
        <pc:chgData name="Tom Banks" userId="e4003a43-4ad7-4d79-a39f-00cbc6e3a0d5" providerId="ADAL" clId="{2BA1BF5F-D185-4BEB-8BE1-79F946DF3B67}" dt="2025-10-13T14:22:24.838" v="151" actId="47"/>
        <pc:sldMkLst>
          <pc:docMk/>
          <pc:sldMk cId="1655039066" sldId="271"/>
        </pc:sldMkLst>
      </pc:sldChg>
      <pc:sldChg chg="del">
        <pc:chgData name="Tom Banks" userId="e4003a43-4ad7-4d79-a39f-00cbc6e3a0d5" providerId="ADAL" clId="{2BA1BF5F-D185-4BEB-8BE1-79F946DF3B67}" dt="2025-10-13T14:22:25.824" v="152" actId="47"/>
        <pc:sldMkLst>
          <pc:docMk/>
          <pc:sldMk cId="1263486907" sldId="272"/>
        </pc:sldMkLst>
      </pc:sldChg>
      <pc:sldChg chg="modSp mod">
        <pc:chgData name="Tom Banks" userId="e4003a43-4ad7-4d79-a39f-00cbc6e3a0d5" providerId="ADAL" clId="{2BA1BF5F-D185-4BEB-8BE1-79F946DF3B67}" dt="2025-10-13T14:21:51.809" v="143" actId="20577"/>
        <pc:sldMkLst>
          <pc:docMk/>
          <pc:sldMk cId="2070466118" sldId="273"/>
        </pc:sldMkLst>
        <pc:spChg chg="mod">
          <ac:chgData name="Tom Banks" userId="e4003a43-4ad7-4d79-a39f-00cbc6e3a0d5" providerId="ADAL" clId="{2BA1BF5F-D185-4BEB-8BE1-79F946DF3B67}" dt="2025-10-13T14:21:51.809" v="143" actId="20577"/>
          <ac:spMkLst>
            <pc:docMk/>
            <pc:sldMk cId="2070466118" sldId="273"/>
            <ac:spMk id="5" creationId="{7C0CE318-2120-E324-9292-5A86D8597144}"/>
          </ac:spMkLst>
        </pc:spChg>
      </pc:sldChg>
      <pc:sldChg chg="add">
        <pc:chgData name="Tom Banks" userId="e4003a43-4ad7-4d79-a39f-00cbc6e3a0d5" providerId="ADAL" clId="{2BA1BF5F-D185-4BEB-8BE1-79F946DF3B67}" dt="2025-10-13T14:22:31.324" v="153"/>
        <pc:sldMkLst>
          <pc:docMk/>
          <pc:sldMk cId="1720532140" sldId="274"/>
        </pc:sldMkLst>
      </pc:sldChg>
      <pc:sldChg chg="add del">
        <pc:chgData name="Tom Banks" userId="e4003a43-4ad7-4d79-a39f-00cbc6e3a0d5" providerId="ADAL" clId="{2BA1BF5F-D185-4BEB-8BE1-79F946DF3B67}" dt="2025-10-13T14:22:24.069" v="150" actId="47"/>
        <pc:sldMkLst>
          <pc:docMk/>
          <pc:sldMk cId="3964462231" sldId="274"/>
        </pc:sldMkLst>
      </pc:sldChg>
      <pc:sldChg chg="add">
        <pc:chgData name="Tom Banks" userId="e4003a43-4ad7-4d79-a39f-00cbc6e3a0d5" providerId="ADAL" clId="{2BA1BF5F-D185-4BEB-8BE1-79F946DF3B67}" dt="2025-10-13T14:22:32.913" v="154"/>
        <pc:sldMkLst>
          <pc:docMk/>
          <pc:sldMk cId="2536211415" sldId="275"/>
        </pc:sldMkLst>
      </pc:sldChg>
      <pc:sldChg chg="add del">
        <pc:chgData name="Tom Banks" userId="e4003a43-4ad7-4d79-a39f-00cbc6e3a0d5" providerId="ADAL" clId="{2BA1BF5F-D185-4BEB-8BE1-79F946DF3B67}" dt="2025-10-13T14:22:22.903" v="149" actId="47"/>
        <pc:sldMkLst>
          <pc:docMk/>
          <pc:sldMk cId="2751133409" sldId="275"/>
        </pc:sldMkLst>
      </pc:sldChg>
      <pc:sldChg chg="add">
        <pc:chgData name="Tom Banks" userId="e4003a43-4ad7-4d79-a39f-00cbc6e3a0d5" providerId="ADAL" clId="{2BA1BF5F-D185-4BEB-8BE1-79F946DF3B67}" dt="2025-10-13T14:22:33.899" v="155"/>
        <pc:sldMkLst>
          <pc:docMk/>
          <pc:sldMk cId="2883864405" sldId="276"/>
        </pc:sldMkLst>
      </pc:sldChg>
      <pc:sldChg chg="add">
        <pc:chgData name="Tom Banks" userId="e4003a43-4ad7-4d79-a39f-00cbc6e3a0d5" providerId="ADAL" clId="{2BA1BF5F-D185-4BEB-8BE1-79F946DF3B67}" dt="2025-10-13T14:22:34.885" v="156"/>
        <pc:sldMkLst>
          <pc:docMk/>
          <pc:sldMk cId="2920400790" sldId="27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dirty="0"/>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dirty="0"/>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0188584-4114-2146-872C-B3F5720A8DA5}"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dirty="0"/>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0188584-4114-2146-872C-B3F5720A8DA5}"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0188584-4114-2146-872C-B3F5720A8DA5}"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9/10/2026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for-primary-schools"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hyperlink" Target="https://www.gov.uk/government/publications/pe-and-sport-premium-conditions-of-grant-2025-to-2026"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playing basketball&#10;&#10;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4333" y="0"/>
            <a:ext cx="6111146" cy="4319588"/>
          </a:xfrm>
          <a:prstGeom prst="rect">
            <a:avLst/>
          </a:prstGeom>
        </p:spPr>
      </p:pic>
      <p:sp>
        <p:nvSpPr>
          <p:cNvPr id="3" name="TextBox 2">
            <a:extLst>
              <a:ext uri="{FF2B5EF4-FFF2-40B4-BE49-F238E27FC236}">
                <a16:creationId xmlns:a16="http://schemas.microsoft.com/office/drawing/2014/main" id="{960B7FF4-9DBE-0253-83F1-179261B7308D}"/>
              </a:ext>
            </a:extLst>
          </p:cNvPr>
          <p:cNvSpPr txBox="1"/>
          <p:nvPr/>
        </p:nvSpPr>
        <p:spPr>
          <a:xfrm>
            <a:off x="4730851" y="1290578"/>
            <a:ext cx="1388962" cy="369332"/>
          </a:xfrm>
          <a:prstGeom prst="rect">
            <a:avLst/>
          </a:prstGeom>
          <a:solidFill>
            <a:schemeClr val="bg1"/>
          </a:solidFill>
        </p:spPr>
        <p:txBody>
          <a:bodyPr wrap="square" rtlCol="0">
            <a:spAutoFit/>
          </a:bodyPr>
          <a:lstStyle/>
          <a:p>
            <a:r>
              <a:rPr lang="en-GB" dirty="0"/>
              <a:t>2026-27</a:t>
            </a:r>
          </a:p>
        </p:txBody>
      </p:sp>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CAAD77C-C201-D385-6F94-B57DFA3AC955}"/>
              </a:ext>
            </a:extLst>
          </p:cNvPr>
          <p:cNvPicPr>
            <a:picLocks noChangeAspect="1"/>
          </p:cNvPicPr>
          <p:nvPr/>
        </p:nvPicPr>
        <p:blipFill>
          <a:blip r:embed="rId2"/>
          <a:stretch>
            <a:fillRect/>
          </a:stretch>
        </p:blipFill>
        <p:spPr>
          <a:xfrm>
            <a:off x="0" y="-2948"/>
            <a:ext cx="6154057" cy="4325484"/>
          </a:xfrm>
          <a:prstGeom prst="rect">
            <a:avLst/>
          </a:prstGeom>
        </p:spPr>
      </p:pic>
      <p:sp>
        <p:nvSpPr>
          <p:cNvPr id="2" name="TextBox 1">
            <a:extLst>
              <a:ext uri="{FF2B5EF4-FFF2-40B4-BE49-F238E27FC236}">
                <a16:creationId xmlns:a16="http://schemas.microsoft.com/office/drawing/2014/main" id="{D74AD989-60DA-E3F8-4931-F4AB2DA34FC1}"/>
              </a:ext>
            </a:extLst>
          </p:cNvPr>
          <p:cNvSpPr txBox="1"/>
          <p:nvPr/>
        </p:nvSpPr>
        <p:spPr>
          <a:xfrm>
            <a:off x="241825" y="211597"/>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PE and sport premium monitoring and tracking form</a:t>
            </a:r>
            <a:r>
              <a:rPr lang="en-GB" sz="1200" b="1" dirty="0">
                <a:latin typeface="Calibri" panose="020F0502020204030204" pitchFamily="34" charset="0"/>
                <a:cs typeface="Calibri" panose="020F0502020204030204" pitchFamily="34" charset="0"/>
              </a:rPr>
              <a:t> </a:t>
            </a:r>
            <a:endParaRPr lang="en-US" sz="1200" b="1" dirty="0">
              <a:latin typeface="Calibri" panose="020F0502020204030204" pitchFamily="34" charset="0"/>
              <a:cs typeface="Calibri" panose="020F050202020403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241825" y="693328"/>
            <a:ext cx="5787500" cy="3424476"/>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It is intended that this template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template is a working document that you can amend and update during the year.</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Before you decide how you are going to use the funding for this academic year you should reflect and evaluate the impact of your use of you PE and sport premium funding in 2025/26.</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should use your evaluation of last year’s funding to help you decide what to do this academic year, how you will do it, and what impact you expect it to have.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All spending of the funding must conform with the terms outlined in the conditions of grant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summative digital expenditure reporting from June 2026 will continue to include swimming and water safety information. PE and sport premium funding can be used to provide top-up lessons, where necessary, to ensure pupils meet national curriculum swimming requirements</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To ensure funding is used effectively and based on your school’s needs; guidance and examples of best practice across schools can be found here.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use the funding to make additional and sustainable improvements to the PE and sport in your school.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develop and add to the PESSPA activities that your school already offers.</a:t>
            </a:r>
          </a:p>
          <a:p>
            <a:pPr marR="312420">
              <a:lnSpc>
                <a:spcPct val="124000"/>
              </a:lnSpc>
              <a:spcBef>
                <a:spcPts val="5"/>
              </a:spcBef>
              <a:buNone/>
            </a:pP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73025" marR="312420">
              <a:lnSpc>
                <a:spcPct val="124000"/>
              </a:lnSpc>
              <a:spcBef>
                <a:spcPts val="5"/>
              </a:spcBef>
              <a:buNone/>
            </a:pPr>
            <a:r>
              <a:rPr lang="en-US" sz="850" b="1" dirty="0">
                <a:effectLst/>
                <a:latin typeface="Calibri" panose="020F0502020204030204" pitchFamily="34" charset="0"/>
                <a:ea typeface="Calibri" panose="020F0502020204030204" pitchFamily="34" charset="0"/>
                <a:cs typeface="Calibri" panose="020F0502020204030204" pitchFamily="34" charset="0"/>
              </a:rPr>
              <a:t>Useful Links:</a:t>
            </a:r>
            <a:endParaRPr lang="en-GB" sz="850" b="1" dirty="0">
              <a:latin typeface="Calibri" panose="020F0502020204030204" pitchFamily="34" charset="0"/>
              <a:ea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3"/>
              </a:rPr>
              <a:t>PE and sport premium for primary schools - GOV.UK</a:t>
            </a:r>
            <a:endParaRPr lang="en-GB" sz="900" dirty="0">
              <a:latin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4"/>
              </a:rPr>
              <a:t>PE and sport premium: conditions of grant 2025 to 2026 - GOV.UK</a:t>
            </a:r>
            <a:endParaRPr lang="en-GB" sz="85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53D601A-6B9B-B24F-954C-6D0ACC4C5EDD}"/>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DBBFD564-002E-61DE-9DBD-A3D6F53646DD}"/>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(2025/2026)</a:t>
            </a:r>
          </a:p>
        </p:txBody>
      </p:sp>
      <p:sp>
        <p:nvSpPr>
          <p:cNvPr id="6" name="TextBox 5">
            <a:extLst>
              <a:ext uri="{FF2B5EF4-FFF2-40B4-BE49-F238E27FC236}">
                <a16:creationId xmlns:a16="http://schemas.microsoft.com/office/drawing/2014/main" id="{61D9F60F-F13B-1086-50C1-85D73CC0740F}"/>
              </a:ext>
            </a:extLst>
          </p:cNvPr>
          <p:cNvSpPr txBox="1"/>
          <p:nvPr/>
        </p:nvSpPr>
        <p:spPr>
          <a:xfrm>
            <a:off x="241825" y="635438"/>
            <a:ext cx="5684413" cy="544508"/>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600" dirty="0">
                <a:latin typeface="Arial" panose="020B0604020202020204" pitchFamily="34" charset="0"/>
                <a:cs typeface="Arial" panose="020B0604020202020204" pitchFamily="34" charset="0"/>
              </a:rPr>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600" dirty="0">
                <a:latin typeface="Arial" panose="020B0604020202020204" pitchFamily="34" charset="0"/>
                <a:cs typeface="Arial" panose="020B0604020202020204" pitchFamily="34" charset="0"/>
              </a:rPr>
              <a:t>You do not need to complete every box. Just record the information that is key to your school's priorities and areas of focus.</a:t>
            </a:r>
          </a:p>
          <a:p>
            <a:pPr>
              <a:lnSpc>
                <a:spcPct val="124000"/>
              </a:lnSpc>
            </a:pPr>
            <a:r>
              <a:rPr lang="en-US" sz="600" b="1" i="1" dirty="0">
                <a:latin typeface="Arial" panose="020B0604020202020204" pitchFamily="34" charset="0"/>
                <a:cs typeface="Arial" panose="020B0604020202020204" pitchFamily="34" charset="0"/>
              </a:rPr>
              <a:t>Remember</a:t>
            </a:r>
            <a:r>
              <a:rPr lang="en-US" sz="600" i="1" dirty="0">
                <a:latin typeface="Arial" panose="020B0604020202020204" pitchFamily="34" charset="0"/>
                <a:cs typeface="Arial" panose="020B0604020202020204" pitchFamily="34" charset="0"/>
              </a:rPr>
              <a:t> - Be clear about how you focused spending on key groups such as SEND, girls </a:t>
            </a:r>
            <a:r>
              <a:rPr lang="en-US" sz="600" i="1" dirty="0"/>
              <a:t>and </a:t>
            </a:r>
            <a:r>
              <a:rPr lang="en-US" sz="600" i="1" dirty="0">
                <a:latin typeface="Arial" panose="020B0604020202020204" pitchFamily="34" charset="0"/>
                <a:cs typeface="Arial" panose="020B0604020202020204" pitchFamily="34" charset="0"/>
              </a:rPr>
              <a:t>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330498380"/>
              </p:ext>
            </p:extLst>
          </p:nvPr>
        </p:nvGraphicFramePr>
        <p:xfrm>
          <a:off x="326133" y="1139148"/>
          <a:ext cx="5487460" cy="3069027"/>
        </p:xfrm>
        <a:graphic>
          <a:graphicData uri="http://schemas.openxmlformats.org/drawingml/2006/table">
            <a:tbl>
              <a:tblPr firstRow="1" bandRow="1">
                <a:tableStyleId>{5C22544A-7EE6-4342-B048-85BDC9FD1C3A}</a:tableStyleId>
              </a:tblPr>
              <a:tblGrid>
                <a:gridCol w="1143438">
                  <a:extLst>
                    <a:ext uri="{9D8B030D-6E8A-4147-A177-3AD203B41FA5}">
                      <a16:colId xmlns:a16="http://schemas.microsoft.com/office/drawing/2014/main" val="1397519339"/>
                    </a:ext>
                  </a:extLst>
                </a:gridCol>
                <a:gridCol w="1314140">
                  <a:extLst>
                    <a:ext uri="{9D8B030D-6E8A-4147-A177-3AD203B41FA5}">
                      <a16:colId xmlns:a16="http://schemas.microsoft.com/office/drawing/2014/main" val="279180329"/>
                    </a:ext>
                  </a:extLst>
                </a:gridCol>
                <a:gridCol w="3029882">
                  <a:extLst>
                    <a:ext uri="{9D8B030D-6E8A-4147-A177-3AD203B41FA5}">
                      <a16:colId xmlns:a16="http://schemas.microsoft.com/office/drawing/2014/main" val="1532179531"/>
                    </a:ext>
                  </a:extLst>
                </a:gridCol>
              </a:tblGrid>
              <a:tr h="28878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895238">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25/30 children (83%)</a:t>
                      </a: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16/17 PP children passed</a:t>
                      </a: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4/7</a:t>
                      </a:r>
                      <a:r>
                        <a:rPr lang="en-US" sz="700" baseline="0" dirty="0">
                          <a:latin typeface="Calibri" panose="020F0502020204030204" pitchFamily="34" charset="0"/>
                          <a:cs typeface="Calibri" panose="020F0502020204030204" pitchFamily="34" charset="0"/>
                        </a:rPr>
                        <a:t> SEND children passed.</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ea typeface="Calibri" panose="020F0502020204030204" pitchFamily="34" charset="0"/>
                          <a:cs typeface="Calibri" panose="020F0502020204030204" pitchFamily="34" charset="0"/>
                        </a:rPr>
                        <a:t>Of the five children who did not meet the 25-metre requirement:</a:t>
                      </a:r>
                    </a:p>
                    <a:p>
                      <a:r>
                        <a:rPr lang="en-GB" sz="700" dirty="0">
                          <a:latin typeface="Calibri" panose="020F0502020204030204" pitchFamily="34" charset="0"/>
                          <a:ea typeface="Calibri" panose="020F0502020204030204" pitchFamily="34" charset="0"/>
                          <a:cs typeface="Calibri" panose="020F0502020204030204" pitchFamily="34" charset="0"/>
                        </a:rPr>
                        <a:t>One was absent due to illness and was therefore unable to complete the assessment.</a:t>
                      </a:r>
                    </a:p>
                    <a:p>
                      <a:r>
                        <a:rPr lang="en-GB" sz="700" dirty="0">
                          <a:latin typeface="Calibri" panose="020F0502020204030204" pitchFamily="34" charset="0"/>
                          <a:ea typeface="Calibri" panose="020F0502020204030204" pitchFamily="34" charset="0"/>
                          <a:cs typeface="Calibri" panose="020F0502020204030204" pitchFamily="34" charset="0"/>
                        </a:rPr>
                        <a:t>One pupil attends school for a reduced timetable of 45 minutes per day and experiences high levels of anxiety around peers.</a:t>
                      </a:r>
                    </a:p>
                    <a:p>
                      <a:r>
                        <a:rPr lang="en-GB" sz="700" dirty="0">
                          <a:latin typeface="Calibri" panose="020F0502020204030204" pitchFamily="34" charset="0"/>
                          <a:ea typeface="Calibri" panose="020F0502020204030204" pitchFamily="34" charset="0"/>
                          <a:cs typeface="Calibri" panose="020F0502020204030204" pitchFamily="34" charset="0"/>
                        </a:rPr>
                        <a:t>Three pupils lacked confidence in the water, with one of these pupils on the SEND register and parents requesting a diagnosis of autism. </a:t>
                      </a:r>
                    </a:p>
                    <a:p>
                      <a:r>
                        <a:rPr lang="en-GB" sz="700" dirty="0">
                          <a:latin typeface="Calibri" panose="020F0502020204030204" pitchFamily="34" charset="0"/>
                          <a:ea typeface="Calibri" panose="020F0502020204030204" pitchFamily="34" charset="0"/>
                          <a:cs typeface="Calibri" panose="020F0502020204030204" pitchFamily="34" charset="0"/>
                        </a:rPr>
                        <a:t>Cost of swimming (£3000)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895238">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25/30 children (83%)</a:t>
                      </a:r>
                    </a:p>
                    <a:p>
                      <a:endParaRPr lang="en-US" sz="700" dirty="0">
                        <a:latin typeface="Calibri" panose="020F0502020204030204" pitchFamily="34" charset="0"/>
                        <a:cs typeface="Calibri" panose="020F0502020204030204" pitchFamily="34" charset="0"/>
                      </a:endParaRPr>
                    </a:p>
                    <a:p>
                      <a:pPr marL="0" marR="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16/17 PP children were able to complete different strokes </a:t>
                      </a:r>
                    </a:p>
                    <a:p>
                      <a:pPr marL="0" marR="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4/7</a:t>
                      </a:r>
                      <a:r>
                        <a:rPr lang="en-US" sz="700" baseline="0" dirty="0">
                          <a:latin typeface="Calibri" panose="020F0502020204030204" pitchFamily="34" charset="0"/>
                          <a:cs typeface="Calibri" panose="020F0502020204030204" pitchFamily="34" charset="0"/>
                        </a:rPr>
                        <a:t> SEND children were able to complete different strokes. </a:t>
                      </a:r>
                      <a:endParaRPr lang="en-US" sz="700" dirty="0">
                        <a:latin typeface="Calibri" panose="020F0502020204030204" pitchFamily="34" charset="0"/>
                        <a:cs typeface="Calibri" panose="020F0502020204030204" pitchFamily="34" charset="0"/>
                      </a:endParaRPr>
                    </a:p>
                    <a:p>
                      <a:pPr marL="0" marR="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ea typeface="Calibri" panose="020F0502020204030204" pitchFamily="34" charset="0"/>
                          <a:cs typeface="Calibri" panose="020F0502020204030204" pitchFamily="34" charset="0"/>
                        </a:rPr>
                        <a:t>Of the five children who did not meet the 25-metre requirement:</a:t>
                      </a:r>
                    </a:p>
                    <a:p>
                      <a:r>
                        <a:rPr lang="en-GB" sz="700" dirty="0">
                          <a:latin typeface="Calibri" panose="020F0502020204030204" pitchFamily="34" charset="0"/>
                          <a:ea typeface="Calibri" panose="020F0502020204030204" pitchFamily="34" charset="0"/>
                          <a:cs typeface="Calibri" panose="020F0502020204030204" pitchFamily="34" charset="0"/>
                        </a:rPr>
                        <a:t>One was absent due to illness and was therefore unable to complete the assessment.</a:t>
                      </a:r>
                    </a:p>
                    <a:p>
                      <a:r>
                        <a:rPr lang="en-GB" sz="700" dirty="0">
                          <a:latin typeface="Calibri" panose="020F0502020204030204" pitchFamily="34" charset="0"/>
                          <a:ea typeface="Calibri" panose="020F0502020204030204" pitchFamily="34" charset="0"/>
                          <a:cs typeface="Calibri" panose="020F0502020204030204" pitchFamily="34" charset="0"/>
                        </a:rPr>
                        <a:t>One pupil attends school for a reduced timetable of 45 minutes per day and experiences high levels of anxiety around peers.</a:t>
                      </a:r>
                    </a:p>
                    <a:p>
                      <a:r>
                        <a:rPr lang="en-GB" sz="700" dirty="0">
                          <a:latin typeface="Calibri" panose="020F0502020204030204" pitchFamily="34" charset="0"/>
                          <a:ea typeface="Calibri" panose="020F0502020204030204" pitchFamily="34" charset="0"/>
                          <a:cs typeface="Calibri" panose="020F0502020204030204" pitchFamily="34" charset="0"/>
                        </a:rPr>
                        <a:t>Three pupils lacked confidence in the water, with one of these pupils on the SEND register and parents requesting a diagnosis of autism.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87446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25/30 children (83%)</a:t>
                      </a:r>
                    </a:p>
                    <a:p>
                      <a:endParaRPr lang="en-US" sz="700" dirty="0">
                        <a:latin typeface="Calibri" panose="020F0502020204030204" pitchFamily="34" charset="0"/>
                        <a:cs typeface="Calibri" panose="020F0502020204030204" pitchFamily="34" charset="0"/>
                      </a:endParaRPr>
                    </a:p>
                    <a:p>
                      <a:pPr marL="0" marR="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16/17 PP children were able</a:t>
                      </a:r>
                      <a:r>
                        <a:rPr lang="en-US" sz="700" baseline="0" dirty="0">
                          <a:latin typeface="Calibri" panose="020F0502020204030204" pitchFamily="34" charset="0"/>
                          <a:cs typeface="Calibri" panose="020F0502020204030204" pitchFamily="34" charset="0"/>
                        </a:rPr>
                        <a:t> to perform a self rescue. </a:t>
                      </a:r>
                    </a:p>
                    <a:p>
                      <a:pPr marL="0" marR="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4/7</a:t>
                      </a:r>
                      <a:r>
                        <a:rPr lang="en-US" sz="700" baseline="0" dirty="0">
                          <a:latin typeface="Calibri" panose="020F0502020204030204" pitchFamily="34" charset="0"/>
                          <a:cs typeface="Calibri" panose="020F0502020204030204" pitchFamily="34" charset="0"/>
                        </a:rPr>
                        <a:t> SEND children were able to perform a self rescue. </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As above</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1</a:t>
                      </a:r>
                      <a:r>
                        <a:rPr lang="en-US" sz="700" baseline="0" dirty="0">
                          <a:latin typeface="Calibri" panose="020F0502020204030204" pitchFamily="34" charset="0"/>
                          <a:cs typeface="Calibri" panose="020F0502020204030204" pitchFamily="34" charset="0"/>
                        </a:rPr>
                        <a:t> of these three also lacked confidence in the deeper end of the pool.</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B56A260E-BF05-0A5C-4E38-14F45B4DA304}"/>
              </a:ext>
            </a:extLst>
          </p:cNvPr>
          <p:cNvPicPr>
            <a:picLocks noChangeAspect="1"/>
          </p:cNvPicPr>
          <p:nvPr/>
        </p:nvPicPr>
        <p:blipFill>
          <a:blip r:embed="rId2"/>
          <a:stretch>
            <a:fillRect/>
          </a:stretch>
        </p:blipFill>
        <p:spPr>
          <a:xfrm>
            <a:off x="-26726" y="0"/>
            <a:ext cx="6173264" cy="4322536"/>
          </a:xfrm>
          <a:prstGeom prst="rect">
            <a:avLst/>
          </a:prstGeom>
        </p:spPr>
      </p:pic>
      <p:sp>
        <p:nvSpPr>
          <p:cNvPr id="4" name="TextBox 3">
            <a:extLst>
              <a:ext uri="{FF2B5EF4-FFF2-40B4-BE49-F238E27FC236}">
                <a16:creationId xmlns:a16="http://schemas.microsoft.com/office/drawing/2014/main" id="{58774285-6350-5F9D-309A-493EA80BAD9B}"/>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(2025/2026)</a:t>
            </a: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2317248081"/>
              </p:ext>
            </p:extLst>
          </p:nvPr>
        </p:nvGraphicFramePr>
        <p:xfrm>
          <a:off x="201820" y="631508"/>
          <a:ext cx="5530128" cy="358140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65009">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19253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Increasing confidence, knowledge and skills of all staff in teaching PE and sporting activities prioritising CPD and training where needed</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PE</a:t>
                      </a:r>
                      <a:r>
                        <a:rPr lang="en-US" sz="700" baseline="0" dirty="0">
                          <a:latin typeface="Calibri" panose="020F0502020204030204" pitchFamily="34" charset="0"/>
                          <a:cs typeface="Calibri" panose="020F0502020204030204" pitchFamily="34" charset="0"/>
                        </a:rPr>
                        <a:t> coach has attended many sporting activities arranged by the Lighthouse Trust, gaining confidence in the teaching of different sports.  (£1150.56)</a:t>
                      </a:r>
                    </a:p>
                    <a:p>
                      <a:pPr marL="0" marR="0" indent="0" algn="l" defTabSz="575981" rtl="0" eaLnBrk="1" fontAlgn="auto" latinLnBrk="0" hangingPunct="1">
                        <a:lnSpc>
                          <a:spcPct val="100000"/>
                        </a:lnSpc>
                        <a:spcBef>
                          <a:spcPts val="0"/>
                        </a:spcBef>
                        <a:spcAft>
                          <a:spcPts val="0"/>
                        </a:spcAft>
                        <a:buClrTx/>
                        <a:buSzTx/>
                        <a:buFontTx/>
                        <a:buNone/>
                        <a:tabLst/>
                        <a:defRPr/>
                      </a:pPr>
                      <a:r>
                        <a:rPr lang="en-US" sz="700" baseline="0" dirty="0">
                          <a:latin typeface="Calibri" panose="020F0502020204030204" pitchFamily="34" charset="0"/>
                          <a:cs typeface="Calibri" panose="020F0502020204030204" pitchFamily="34" charset="0"/>
                        </a:rPr>
                        <a:t>Teacher supported and organized children to attend sporting activities arranged by the Lighthouse Trust. (£2371.50)</a:t>
                      </a:r>
                    </a:p>
                    <a:p>
                      <a:r>
                        <a:rPr lang="en-US" sz="700" baseline="0" dirty="0">
                          <a:latin typeface="Calibri" panose="020F0502020204030204" pitchFamily="34" charset="0"/>
                          <a:cs typeface="Calibri" panose="020F0502020204030204" pitchFamily="34" charset="0"/>
                        </a:rPr>
                        <a:t>Teacher attended PE subject leader sessions organized by the Lighthouse Trust (£167.40)</a:t>
                      </a:r>
                    </a:p>
                    <a:p>
                      <a:r>
                        <a:rPr lang="en-US" sz="700" baseline="0" dirty="0">
                          <a:latin typeface="Calibri" panose="020F0502020204030204" pitchFamily="34" charset="0"/>
                          <a:cs typeface="Calibri" panose="020F0502020204030204" pitchFamily="34" charset="0"/>
                        </a:rPr>
                        <a:t>Total expenditure on staff training = £3689.46</a:t>
                      </a:r>
                    </a:p>
                    <a:p>
                      <a:endParaRPr lang="en-US" sz="700" baseline="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Some sessions</a:t>
                      </a:r>
                      <a:r>
                        <a:rPr lang="en-US" sz="700" baseline="0" dirty="0">
                          <a:latin typeface="Calibri" panose="020F0502020204030204" pitchFamily="34" charset="0"/>
                          <a:cs typeface="Calibri" panose="020F0502020204030204" pitchFamily="34" charset="0"/>
                        </a:rPr>
                        <a:t> were taster sessions e.g.  Crown Green Bowling, cheerleading and Tri Golf– further CPD required. </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1378045">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Increasing engagement of all pupils in regular physical activity and sporting activities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Initial attendance registers showed consistent or increasing participation across the term.</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237 children took part in after school sporting clubs</a:t>
                      </a:r>
                      <a:r>
                        <a:rPr lang="en-US" sz="700" kern="1200" baseline="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 run by the sports coach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42 children took part in more than 1 after school sporting event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Within each sporting event SEND and PP children took part. </a:t>
                      </a:r>
                    </a:p>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There</a:t>
                      </a:r>
                      <a:r>
                        <a:rPr lang="en-US" sz="700" kern="1200" baseline="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 were more boys than girls within competitive sporting events.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OPAL</a:t>
                      </a:r>
                      <a:r>
                        <a:rPr lang="en-US" sz="700" baseline="0" dirty="0">
                          <a:latin typeface="Calibri" panose="020F0502020204030204" pitchFamily="34" charset="0"/>
                          <a:cs typeface="Calibri" panose="020F0502020204030204" pitchFamily="34" charset="0"/>
                        </a:rPr>
                        <a:t> introduced to build more opportunities for physical activity during play and lunchtimes. </a:t>
                      </a:r>
                    </a:p>
                    <a:p>
                      <a:r>
                        <a:rPr lang="en-US" sz="700" baseline="0" dirty="0">
                          <a:latin typeface="Calibri" panose="020F0502020204030204" pitchFamily="34" charset="0"/>
                          <a:cs typeface="Calibri" panose="020F0502020204030204" pitchFamily="34" charset="0"/>
                        </a:rPr>
                        <a:t>Equipment was purchased for active play along with </a:t>
                      </a:r>
                      <a:r>
                        <a:rPr lang="en-US" sz="700" baseline="0" dirty="0" err="1">
                          <a:latin typeface="Calibri" panose="020F0502020204030204" pitchFamily="34" charset="0"/>
                          <a:cs typeface="Calibri" panose="020F0502020204030204" pitchFamily="34" charset="0"/>
                        </a:rPr>
                        <a:t>storgae</a:t>
                      </a:r>
                      <a:r>
                        <a:rPr lang="en-US" sz="700" baseline="0" dirty="0">
                          <a:latin typeface="Calibri" panose="020F0502020204030204" pitchFamily="34" charset="0"/>
                          <a:cs typeface="Calibri" panose="020F0502020204030204" pitchFamily="34" charset="0"/>
                        </a:rPr>
                        <a:t> that was needed for the equipment and staff training took place to ensure consistency and the correct use of the equipment. </a:t>
                      </a:r>
                    </a:p>
                    <a:p>
                      <a:r>
                        <a:rPr lang="en-US" sz="700" baseline="0" dirty="0">
                          <a:latin typeface="Calibri" panose="020F0502020204030204" pitchFamily="34" charset="0"/>
                          <a:cs typeface="Calibri" panose="020F0502020204030204" pitchFamily="34" charset="0"/>
                        </a:rPr>
                        <a:t>(£4500)</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A small number of sporting activities had decreased numbers compared to others.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Some sports events were attended by the same children or had a lower take up than expected. </a:t>
                      </a:r>
                    </a:p>
                    <a:p>
                      <a:endPar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endPar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Some areas of physical</a:t>
                      </a:r>
                      <a:r>
                        <a:rPr lang="en-US" sz="700" kern="1200" baseline="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 activities had to be closed in wetter weather conditions.</a:t>
                      </a:r>
                    </a:p>
                    <a:p>
                      <a:r>
                        <a:rPr lang="en-US" sz="700" kern="1200" baseline="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-Mud slide and  scooters was closed during rainy weather conditions,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bl>
          </a:graphicData>
        </a:graphic>
      </p:graphicFrame>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3AC1E9C2-1C91-6BAC-5047-CE0493D42E70}"/>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6E532BB3-3E8C-8C2B-D49F-407DAA50D1D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(2025/2026)</a:t>
            </a:r>
          </a:p>
        </p:txBody>
      </p:sp>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2820423653"/>
              </p:ext>
            </p:extLst>
          </p:nvPr>
        </p:nvGraphicFramePr>
        <p:xfrm>
          <a:off x="304799" y="633398"/>
          <a:ext cx="5530128" cy="3482381"/>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288996">
                  <a:extLst>
                    <a:ext uri="{9D8B030D-6E8A-4147-A177-3AD203B41FA5}">
                      <a16:colId xmlns:a16="http://schemas.microsoft.com/office/drawing/2014/main" val="279180329"/>
                    </a:ext>
                  </a:extLst>
                </a:gridCol>
                <a:gridCol w="1529145">
                  <a:extLst>
                    <a:ext uri="{9D8B030D-6E8A-4147-A177-3AD203B41FA5}">
                      <a16:colId xmlns:a16="http://schemas.microsoft.com/office/drawing/2014/main" val="1532179531"/>
                    </a:ext>
                  </a:extLst>
                </a:gridCol>
              </a:tblGrid>
              <a:tr h="294893">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677014">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b="0" dirty="0">
                          <a:effectLst/>
                          <a:latin typeface="Calibri" panose="020F0502020204030204" pitchFamily="34" charset="0"/>
                          <a:cs typeface="Calibri" panose="020F0502020204030204" pitchFamily="34" charset="0"/>
                        </a:rPr>
                        <a:t>Raising the profile of PE and sport across the school, to support whole school improvement</a:t>
                      </a:r>
                      <a:endParaRPr lang="en-US" sz="700" b="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12</a:t>
                      </a:r>
                      <a:r>
                        <a:rPr lang="en-US" sz="700" baseline="0" dirty="0">
                          <a:latin typeface="Calibri" panose="020F0502020204030204" pitchFamily="34" charset="0"/>
                          <a:cs typeface="Calibri" panose="020F0502020204030204" pitchFamily="34" charset="0"/>
                        </a:rPr>
                        <a:t> children across different age ranges attending the Lighthouse Trust PE quiz. This was staffed by the PE lead and the sports coach. (£252.30)</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baseline="0" dirty="0">
                          <a:latin typeface="Calibri" panose="020F0502020204030204" pitchFamily="34" charset="0"/>
                          <a:cs typeface="Calibri" panose="020F0502020204030204" pitchFamily="34" charset="0"/>
                        </a:rPr>
                        <a:t>Transport was needed to attend the sporting clubs and MIDAS training used to support the PE lead transporting the children to the activities. (£620)</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Only a select number of children was able to attend.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128782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4. </a:t>
                      </a:r>
                      <a:r>
                        <a:rPr lang="en-US" sz="700" dirty="0">
                          <a:effectLst/>
                          <a:latin typeface="Calibri" panose="020F0502020204030204" pitchFamily="34" charset="0"/>
                          <a:cs typeface="Calibri" panose="020F0502020204030204" pitchFamily="34" charset="0"/>
                        </a:rPr>
                        <a:t>Offer a broader and more equal experience of a range of sports and physical activities to all pupils and ensure equal access to sport for boys and girls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10 different clubs were offered across the academic year, as well as 17 different sporting activities offered through the Lighthouse Trust. </a:t>
                      </a:r>
                    </a:p>
                    <a:p>
                      <a:pPr lvl="0"/>
                      <a:endPar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lvl="0"/>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Sporting clubs was run by the PE</a:t>
                      </a:r>
                      <a:r>
                        <a:rPr lang="en-US" sz="700" kern="1200" baseline="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 coach (£3959.28)</a:t>
                      </a:r>
                    </a:p>
                    <a:p>
                      <a:pPr lvl="0"/>
                      <a:endParaRPr lang="en-US" sz="700" kern="1200" baseline="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pPr lvl="0"/>
                      <a:r>
                        <a:rPr lang="en-US" sz="700" kern="1200" baseline="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Resources to replace broken equipment and to provide opportunities for more sporting activities (£1423.41)</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r>
                        <a:rPr lang="en-US" sz="1134" kern="1200" dirty="0">
                          <a:solidFill>
                            <a:schemeClr val="dk1"/>
                          </a:solidFill>
                          <a:effectLst/>
                          <a:latin typeface="+mn-lt"/>
                          <a:ea typeface="+mn-ea"/>
                          <a:cs typeface="+mn-cs"/>
                        </a:rPr>
                        <a:t> </a:t>
                      </a:r>
                      <a:endParaRPr lang="en-GB" sz="1134" kern="1200" dirty="0">
                        <a:solidFill>
                          <a:schemeClr val="dk1"/>
                        </a:solidFill>
                        <a:effectLst/>
                        <a:latin typeface="+mn-lt"/>
                        <a:ea typeface="+mn-ea"/>
                        <a:cs typeface="+mn-cs"/>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Some of the clubs offered had a low uptake</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a:t>
                      </a:r>
                      <a:r>
                        <a:rPr lang="en-US" sz="700" kern="1200" baseline="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 </a:t>
                      </a:r>
                      <a:r>
                        <a:rPr lang="en-US"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rPr>
                        <a:t>Some events were at capacity, whereas others, particularly in the spring term had lower uptake. </a:t>
                      </a:r>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endParaRPr lang="en-GB" sz="700" kern="1200" dirty="0">
                        <a:solidFill>
                          <a:schemeClr val="dk1"/>
                        </a:solidFill>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101738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5. </a:t>
                      </a:r>
                      <a:r>
                        <a:rPr lang="en-US" sz="700" dirty="0">
                          <a:effectLst/>
                          <a:latin typeface="Calibri" panose="020F0502020204030204" pitchFamily="34" charset="0"/>
                          <a:cs typeface="Calibri" panose="020F0502020204030204" pitchFamily="34" charset="0"/>
                        </a:rPr>
                        <a:t>Increasing participation in competitive sport</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6 of the after school sporting clubs offered this year were competitive sports.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9 of the 17 Lighthouse</a:t>
                      </a:r>
                      <a:r>
                        <a:rPr lang="en-US" sz="700" baseline="0" dirty="0">
                          <a:latin typeface="Calibri" panose="020F0502020204030204" pitchFamily="34" charset="0"/>
                          <a:cs typeface="Calibri" panose="020F0502020204030204" pitchFamily="34" charset="0"/>
                        </a:rPr>
                        <a:t> Trust sporting activities were competitive sports. </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15</a:t>
                      </a:r>
                      <a:r>
                        <a:rPr lang="en-US" sz="700" baseline="0" dirty="0">
                          <a:latin typeface="Calibri" panose="020F0502020204030204" pitchFamily="34" charset="0"/>
                          <a:cs typeface="Calibri" panose="020F0502020204030204" pitchFamily="34" charset="0"/>
                        </a:rPr>
                        <a:t> c</a:t>
                      </a:r>
                      <a:r>
                        <a:rPr lang="en-US" sz="700" dirty="0">
                          <a:latin typeface="Calibri" panose="020F0502020204030204" pitchFamily="34" charset="0"/>
                          <a:cs typeface="Calibri" panose="020F0502020204030204" pitchFamily="34" charset="0"/>
                        </a:rPr>
                        <a:t>hildren were provided with the opportunity to visit the Gladiator set and take part in the activities provided.</a:t>
                      </a:r>
                      <a:r>
                        <a:rPr lang="en-US" sz="700" baseline="0" dirty="0">
                          <a:latin typeface="Calibri" panose="020F0502020204030204" pitchFamily="34" charset="0"/>
                          <a:cs typeface="Calibri" panose="020F0502020204030204" pitchFamily="34" charset="0"/>
                        </a:rPr>
                        <a:t> (£500)</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Only a select</a:t>
                      </a:r>
                      <a:r>
                        <a:rPr lang="en-US" sz="700" baseline="0" dirty="0">
                          <a:latin typeface="Calibri" panose="020F0502020204030204" pitchFamily="34" charset="0"/>
                          <a:cs typeface="Calibri" panose="020F0502020204030204" pitchFamily="34" charset="0"/>
                        </a:rPr>
                        <a:t> amount of children were able to visit. </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16F9FF0-9213-3BFF-5463-418DC945D99B}"/>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4783345-C545-CED1-568E-A1725BB54AFE}"/>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(2026/2027)</a:t>
            </a:r>
          </a:p>
        </p:txBody>
      </p:sp>
      <p:sp>
        <p:nvSpPr>
          <p:cNvPr id="2" name="TextBox 1">
            <a:extLst>
              <a:ext uri="{FF2B5EF4-FFF2-40B4-BE49-F238E27FC236}">
                <a16:creationId xmlns:a16="http://schemas.microsoft.com/office/drawing/2014/main" id="{282A97B3-2922-B00E-5223-36C9D9090A0A}"/>
              </a:ext>
            </a:extLst>
          </p:cNvPr>
          <p:cNvSpPr txBox="1"/>
          <p:nvPr/>
        </p:nvSpPr>
        <p:spPr>
          <a:xfrm>
            <a:off x="241825" y="621478"/>
            <a:ext cx="5684413" cy="1657057"/>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Please aim to use this as a live working document through the year.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Keep returning to this to evidence adaptations and progress made through the PESSPA opportunities you provide.</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There is no set number of objectives you must have.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Make as many or as few as you see fit that will support your aims for the year ahead.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 </a:t>
            </a:r>
          </a:p>
          <a:p>
            <a:pPr>
              <a:lnSpc>
                <a:spcPct val="124000"/>
              </a:lnSpc>
            </a:pPr>
            <a:endParaRPr lang="en-US" sz="500" dirty="0">
              <a:latin typeface="Calibri" panose="020F0502020204030204" pitchFamily="34" charset="0"/>
              <a:cs typeface="Calibri" panose="020F0502020204030204" pitchFamily="34" charset="0"/>
            </a:endParaRP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prioritising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spTree>
    <p:extLst>
      <p:ext uri="{BB962C8B-B14F-4D97-AF65-F5344CB8AC3E}">
        <p14:creationId xmlns:p14="http://schemas.microsoft.com/office/powerpoint/2010/main" val="3285007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97B36-0064-E168-7038-3FC8704FBAB7}"/>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2969350-C89D-DCEF-42F1-FBCB2DDD41B0}"/>
              </a:ext>
            </a:extLst>
          </p:cNvPr>
          <p:cNvPicPr>
            <a:picLocks noChangeAspect="1"/>
          </p:cNvPicPr>
          <p:nvPr/>
        </p:nvPicPr>
        <p:blipFill>
          <a:blip r:embed="rId2"/>
          <a:stretch>
            <a:fillRect/>
          </a:stretch>
        </p:blipFill>
        <p:spPr>
          <a:xfrm>
            <a:off x="-16769" y="0"/>
            <a:ext cx="6166284" cy="4322536"/>
          </a:xfrm>
          <a:prstGeom prst="rect">
            <a:avLst/>
          </a:prstGeom>
        </p:spPr>
      </p:pic>
      <p:graphicFrame>
        <p:nvGraphicFramePr>
          <p:cNvPr id="2" name="Table 1">
            <a:extLst>
              <a:ext uri="{FF2B5EF4-FFF2-40B4-BE49-F238E27FC236}">
                <a16:creationId xmlns:a16="http://schemas.microsoft.com/office/drawing/2014/main" id="{225C9E27-D120-FB0E-EDFD-E98BBC05173C}"/>
              </a:ext>
            </a:extLst>
          </p:cNvPr>
          <p:cNvGraphicFramePr>
            <a:graphicFrameLocks noGrp="1"/>
          </p:cNvGraphicFramePr>
          <p:nvPr>
            <p:extLst>
              <p:ext uri="{D42A27DB-BD31-4B8C-83A1-F6EECF244321}">
                <p14:modId xmlns:p14="http://schemas.microsoft.com/office/powerpoint/2010/main" val="1343006119"/>
              </p:ext>
            </p:extLst>
          </p:nvPr>
        </p:nvGraphicFramePr>
        <p:xfrm>
          <a:off x="294842" y="839137"/>
          <a:ext cx="5530128" cy="3086100"/>
        </p:xfrm>
        <a:graphic>
          <a:graphicData uri="http://schemas.openxmlformats.org/drawingml/2006/table">
            <a:tbl>
              <a:tblPr firstRow="1" bandRow="1">
                <a:tableStyleId>{5C22544A-7EE6-4342-B048-85BDC9FD1C3A}</a:tableStyleId>
              </a:tblPr>
              <a:tblGrid>
                <a:gridCol w="511452">
                  <a:extLst>
                    <a:ext uri="{9D8B030D-6E8A-4147-A177-3AD203B41FA5}">
                      <a16:colId xmlns:a16="http://schemas.microsoft.com/office/drawing/2014/main" val="1397519339"/>
                    </a:ext>
                  </a:extLst>
                </a:gridCol>
                <a:gridCol w="1060606">
                  <a:extLst>
                    <a:ext uri="{9D8B030D-6E8A-4147-A177-3AD203B41FA5}">
                      <a16:colId xmlns:a16="http://schemas.microsoft.com/office/drawing/2014/main" val="3874769663"/>
                    </a:ext>
                  </a:extLst>
                </a:gridCol>
                <a:gridCol w="1432560">
                  <a:extLst>
                    <a:ext uri="{9D8B030D-6E8A-4147-A177-3AD203B41FA5}">
                      <a16:colId xmlns:a16="http://schemas.microsoft.com/office/drawing/2014/main" val="279180329"/>
                    </a:ext>
                  </a:extLst>
                </a:gridCol>
                <a:gridCol w="1501140">
                  <a:extLst>
                    <a:ext uri="{9D8B030D-6E8A-4147-A177-3AD203B41FA5}">
                      <a16:colId xmlns:a16="http://schemas.microsoft.com/office/drawing/2014/main" val="1419483341"/>
                    </a:ext>
                  </a:extLst>
                </a:gridCol>
                <a:gridCol w="102437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1. Continue to develop lunchtime play provision to increase activity for least active groups.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Continue</a:t>
                      </a:r>
                      <a:r>
                        <a:rPr lang="en-US" sz="600" baseline="0" dirty="0">
                          <a:solidFill>
                            <a:schemeClr val="tx1"/>
                          </a:solidFill>
                          <a:latin typeface="Calibri" panose="020F0502020204030204" pitchFamily="34" charset="0"/>
                          <a:cs typeface="Calibri" panose="020F0502020204030204" pitchFamily="34" charset="0"/>
                        </a:rPr>
                        <a:t> to d</a:t>
                      </a:r>
                      <a:r>
                        <a:rPr lang="en-US" sz="600" dirty="0">
                          <a:solidFill>
                            <a:schemeClr val="tx1"/>
                          </a:solidFill>
                          <a:latin typeface="Calibri" panose="020F0502020204030204" pitchFamily="34" charset="0"/>
                          <a:cs typeface="Calibri" panose="020F0502020204030204" pitchFamily="34" charset="0"/>
                        </a:rPr>
                        <a:t>evelop play leaders</a:t>
                      </a:r>
                      <a:r>
                        <a:rPr lang="en-US" sz="600" baseline="0" dirty="0">
                          <a:solidFill>
                            <a:schemeClr val="tx1"/>
                          </a:solidFill>
                          <a:latin typeface="Calibri" panose="020F0502020204030204" pitchFamily="34" charset="0"/>
                          <a:cs typeface="Calibri" panose="020F0502020204030204" pitchFamily="34" charset="0"/>
                        </a:rPr>
                        <a:t> and lunchtime supervisors through staff CPD </a:t>
                      </a:r>
                      <a:r>
                        <a:rPr lang="en-US" sz="600" dirty="0">
                          <a:solidFill>
                            <a:schemeClr val="tx1"/>
                          </a:solidFill>
                          <a:latin typeface="Calibri" panose="020F0502020204030204" pitchFamily="34" charset="0"/>
                          <a:cs typeface="Calibri" panose="020F0502020204030204" pitchFamily="34" charset="0"/>
                        </a:rPr>
                        <a:t>to develop their understanding of games and play,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Continue to purchase a range of equipment</a:t>
                      </a:r>
                      <a:r>
                        <a:rPr lang="en-US" sz="600" baseline="0" dirty="0">
                          <a:solidFill>
                            <a:schemeClr val="tx1"/>
                          </a:solidFill>
                          <a:latin typeface="Calibri" panose="020F0502020204030204" pitchFamily="34" charset="0"/>
                          <a:cs typeface="Calibri" panose="020F0502020204030204" pitchFamily="34" charset="0"/>
                        </a:rPr>
                        <a:t> to promote active play.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baseline="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Pupil voice to understand pupils wants and needs</a:t>
                      </a:r>
                      <a:r>
                        <a:rPr lang="en-US" sz="600" baseline="0" dirty="0">
                          <a:solidFill>
                            <a:schemeClr val="tx1"/>
                          </a:solidFill>
                          <a:latin typeface="Calibri" panose="020F0502020204030204" pitchFamily="34" charset="0"/>
                          <a:cs typeface="Calibri" panose="020F0502020204030204" pitchFamily="34" charset="0"/>
                        </a:rPr>
                        <a:t> to enhance the offers for OPAL, Lessons and after school sporting activities. </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Play leaders and lunchtime supervisors actively</a:t>
                      </a:r>
                      <a:r>
                        <a:rPr lang="en-US" sz="600" baseline="0" dirty="0">
                          <a:solidFill>
                            <a:schemeClr val="tx1"/>
                          </a:solidFill>
                          <a:latin typeface="Calibri" panose="020F0502020204030204" pitchFamily="34" charset="0"/>
                          <a:cs typeface="Calibri" panose="020F0502020204030204" pitchFamily="34" charset="0"/>
                        </a:rPr>
                        <a:t> </a:t>
                      </a:r>
                      <a:r>
                        <a:rPr lang="en-US" sz="600" dirty="0">
                          <a:solidFill>
                            <a:schemeClr val="tx1"/>
                          </a:solidFill>
                          <a:latin typeface="Calibri" panose="020F0502020204030204" pitchFamily="34" charset="0"/>
                          <a:cs typeface="Calibri" panose="020F0502020204030204" pitchFamily="34" charset="0"/>
                        </a:rPr>
                        <a:t>take initiative to</a:t>
                      </a:r>
                      <a:r>
                        <a:rPr lang="en-US" sz="600" baseline="0" dirty="0">
                          <a:solidFill>
                            <a:schemeClr val="tx1"/>
                          </a:solidFill>
                          <a:latin typeface="Calibri" panose="020F0502020204030204" pitchFamily="34" charset="0"/>
                          <a:cs typeface="Calibri" panose="020F0502020204030204" pitchFamily="34" charset="0"/>
                        </a:rPr>
                        <a:t> </a:t>
                      </a:r>
                      <a:r>
                        <a:rPr lang="en-US" sz="600" baseline="0" dirty="0" err="1">
                          <a:solidFill>
                            <a:schemeClr val="tx1"/>
                          </a:solidFill>
                          <a:latin typeface="Calibri" panose="020F0502020204030204" pitchFamily="34" charset="0"/>
                          <a:cs typeface="Calibri" panose="020F0502020204030204" pitchFamily="34" charset="0"/>
                        </a:rPr>
                        <a:t>encourgae</a:t>
                      </a:r>
                      <a:r>
                        <a:rPr lang="en-US" sz="600" baseline="0" dirty="0">
                          <a:solidFill>
                            <a:schemeClr val="tx1"/>
                          </a:solidFill>
                          <a:latin typeface="Calibri" panose="020F0502020204030204" pitchFamily="34" charset="0"/>
                          <a:cs typeface="Calibri" panose="020F0502020204030204" pitchFamily="34" charset="0"/>
                        </a:rPr>
                        <a:t> and </a:t>
                      </a:r>
                      <a:r>
                        <a:rPr lang="en-US" sz="600" dirty="0">
                          <a:solidFill>
                            <a:schemeClr val="tx1"/>
                          </a:solidFill>
                          <a:latin typeface="Calibri" panose="020F0502020204030204" pitchFamily="34" charset="0"/>
                          <a:cs typeface="Calibri" panose="020F0502020204030204" pitchFamily="34" charset="0"/>
                        </a:rPr>
                        <a:t>create a more active and inclusive playground for all pupils.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Lunchtime</a:t>
                      </a:r>
                      <a:r>
                        <a:rPr lang="en-US" sz="600" baseline="0" dirty="0">
                          <a:solidFill>
                            <a:schemeClr val="tx1"/>
                          </a:solidFill>
                          <a:latin typeface="Calibri" panose="020F0502020204030204" pitchFamily="34" charset="0"/>
                          <a:cs typeface="Calibri" panose="020F0502020204030204" pitchFamily="34" charset="0"/>
                        </a:rPr>
                        <a:t> </a:t>
                      </a:r>
                      <a:r>
                        <a:rPr lang="en-US" sz="600" dirty="0">
                          <a:solidFill>
                            <a:schemeClr val="tx1"/>
                          </a:solidFill>
                          <a:latin typeface="Calibri" panose="020F0502020204030204" pitchFamily="34" charset="0"/>
                          <a:cs typeface="Calibri" panose="020F0502020204030204" pitchFamily="34" charset="0"/>
                        </a:rPr>
                        <a:t>supervisors and all staff leading joining in with movement daily to role model.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A happier, more active playground that meets the needs of all pupils especially SEND</a:t>
                      </a:r>
                      <a:r>
                        <a:rPr lang="en-US" sz="600" baseline="0" dirty="0">
                          <a:solidFill>
                            <a:schemeClr val="tx1"/>
                          </a:solidFill>
                          <a:latin typeface="Calibri" panose="020F0502020204030204" pitchFamily="34" charset="0"/>
                          <a:cs typeface="Calibri" panose="020F0502020204030204" pitchFamily="34" charset="0"/>
                        </a:rPr>
                        <a:t> and those disadvantaged.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50" dirty="0">
                          <a:solidFill>
                            <a:schemeClr val="tx1"/>
                          </a:solidFill>
                          <a:latin typeface="Calibri" panose="020F0502020204030204" pitchFamily="34" charset="0"/>
                          <a:cs typeface="Calibri" panose="020F0502020204030204" pitchFamily="34" charset="0"/>
                        </a:rPr>
                        <a:t>Pupil voice data through half-termly surveys and interviews/group discussions with a variety of pupils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5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550" dirty="0">
                          <a:solidFill>
                            <a:schemeClr val="tx1"/>
                          </a:solidFill>
                          <a:latin typeface="Calibri" panose="020F0502020204030204" pitchFamily="34" charset="0"/>
                          <a:cs typeface="Calibri" panose="020F0502020204030204" pitchFamily="34" charset="0"/>
                        </a:rPr>
                        <a:t>Regular observations of the playground, PE lessons and after school clubs to gauge activity levels of the least active children.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
        <p:nvSpPr>
          <p:cNvPr id="5" name="TextBox 4">
            <a:extLst>
              <a:ext uri="{FF2B5EF4-FFF2-40B4-BE49-F238E27FC236}">
                <a16:creationId xmlns:a16="http://schemas.microsoft.com/office/drawing/2014/main" id="{7C0CE318-2120-E324-9292-5A86D8597144}"/>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(2026/2027)</a:t>
            </a:r>
          </a:p>
        </p:txBody>
      </p:sp>
    </p:spTree>
    <p:extLst>
      <p:ext uri="{BB962C8B-B14F-4D97-AF65-F5344CB8AC3E}">
        <p14:creationId xmlns:p14="http://schemas.microsoft.com/office/powerpoint/2010/main" val="2070466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1166859111"/>
              </p:ext>
            </p:extLst>
          </p:nvPr>
        </p:nvGraphicFramePr>
        <p:xfrm>
          <a:off x="294842" y="694098"/>
          <a:ext cx="5530128" cy="289560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latin typeface="Calibri" panose="020F0502020204030204" pitchFamily="34" charset="0"/>
                          <a:ea typeface="Calibri" panose="020F0502020204030204" pitchFamily="34" charset="0"/>
                          <a:cs typeface="Calibri" panose="020F0502020204030204" pitchFamily="34" charset="0"/>
                        </a:rPr>
                        <a:t>2. To improve the quality of PE teaching across the school by increasing staff confidence, subject knowledge, and consistency through CPD, team teaching, and access to high-quality planning and resources.</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latin typeface="Calibri" panose="020F0502020204030204" pitchFamily="34" charset="0"/>
                          <a:ea typeface="Calibri" panose="020F0502020204030204" pitchFamily="34" charset="0"/>
                          <a:cs typeface="Calibri" panose="020F0502020204030204" pitchFamily="34" charset="0"/>
                        </a:rPr>
                        <a:t>Through a structured programme of CPD and support for staff. </a:t>
                      </a:r>
                    </a:p>
                    <a:p>
                      <a:pPr algn="l">
                        <a:lnSpc>
                          <a:spcPct val="100000"/>
                        </a:lnSpc>
                      </a:pPr>
                      <a:r>
                        <a:rPr lang="en-GB" sz="600" dirty="0">
                          <a:latin typeface="Calibri" panose="020F0502020204030204" pitchFamily="34" charset="0"/>
                          <a:ea typeface="Calibri" panose="020F0502020204030204" pitchFamily="34" charset="0"/>
                          <a:cs typeface="Calibri" panose="020F0502020204030204" pitchFamily="34" charset="0"/>
                        </a:rPr>
                        <a:t>Sports</a:t>
                      </a:r>
                      <a:r>
                        <a:rPr lang="en-GB" sz="600" baseline="0" dirty="0">
                          <a:latin typeface="Calibri" panose="020F0502020204030204" pitchFamily="34" charset="0"/>
                          <a:ea typeface="Calibri" panose="020F0502020204030204" pitchFamily="34" charset="0"/>
                          <a:cs typeface="Calibri" panose="020F0502020204030204" pitchFamily="34" charset="0"/>
                        </a:rPr>
                        <a:t> Coach </a:t>
                      </a:r>
                      <a:r>
                        <a:rPr lang="en-GB" sz="600" dirty="0">
                          <a:latin typeface="Calibri" panose="020F0502020204030204" pitchFamily="34" charset="0"/>
                          <a:ea typeface="Calibri" panose="020F0502020204030204" pitchFamily="34" charset="0"/>
                          <a:cs typeface="Calibri" panose="020F0502020204030204" pitchFamily="34" charset="0"/>
                        </a:rPr>
                        <a:t>will take part in high-quality CPD, including external training courses provided by the Lighthouse Trust as well as in-school workshops, to develop their subject knowledge and confidence in delivering PE. </a:t>
                      </a:r>
                    </a:p>
                    <a:p>
                      <a:pPr algn="l">
                        <a:lnSpc>
                          <a:spcPct val="100000"/>
                        </a:lnSpc>
                      </a:pPr>
                      <a:r>
                        <a:rPr lang="en-GB" sz="600" dirty="0">
                          <a:latin typeface="Calibri" panose="020F0502020204030204" pitchFamily="34" charset="0"/>
                          <a:ea typeface="Calibri" panose="020F0502020204030204" pitchFamily="34" charset="0"/>
                          <a:cs typeface="Calibri" panose="020F0502020204030204" pitchFamily="34" charset="0"/>
                        </a:rPr>
                        <a:t>Opportunities for team teaching and coaching alongside Sports Lead for the Lighthouse Trust will allow staff to observe best practice and apply new skills within their own lessons.</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Staff confidence and subject knowledge in delivering PE will be significantly improved, leading to higher-quality and more consistent teaching across the school. Lessons will be more engaging, inclusive, and progressive, resulting in increased pupil participation and enjoyment.</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Through lesson observations, pupil voice, and staff feedback to ensure improvements in teaching quality.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This ongoing support will help to embed good practice, resulting in more engaging, inclusive, and effective PE lessons for all pupils.</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
        <p:nvSpPr>
          <p:cNvPr id="6" name="TextBox 5">
            <a:extLst>
              <a:ext uri="{FF2B5EF4-FFF2-40B4-BE49-F238E27FC236}">
                <a16:creationId xmlns:a16="http://schemas.microsoft.com/office/drawing/2014/main" id="{998473CE-19BD-80EB-B108-889B5E99E6FA}"/>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(2026/2027)</a:t>
            </a:r>
          </a:p>
        </p:txBody>
      </p:sp>
    </p:spTree>
    <p:extLst>
      <p:ext uri="{BB962C8B-B14F-4D97-AF65-F5344CB8AC3E}">
        <p14:creationId xmlns:p14="http://schemas.microsoft.com/office/powerpoint/2010/main" val="3120658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E3F4-B61C-457A-E840-C9EE07D9A22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EEA956D-2CFF-5B2C-CD1B-06FDF2099C49}"/>
              </a:ext>
            </a:extLst>
          </p:cNvPr>
          <p:cNvPicPr>
            <a:picLocks noChangeAspect="1"/>
          </p:cNvPicPr>
          <p:nvPr/>
        </p:nvPicPr>
        <p:blipFill>
          <a:blip r:embed="rId2"/>
          <a:stretch>
            <a:fillRect/>
          </a:stretch>
        </p:blipFill>
        <p:spPr>
          <a:xfrm>
            <a:off x="-16769" y="0"/>
            <a:ext cx="6166284" cy="4322536"/>
          </a:xfrm>
          <a:prstGeom prst="rect">
            <a:avLst/>
          </a:prstGeom>
        </p:spPr>
      </p:pic>
      <p:graphicFrame>
        <p:nvGraphicFramePr>
          <p:cNvPr id="2" name="Table 1">
            <a:extLst>
              <a:ext uri="{FF2B5EF4-FFF2-40B4-BE49-F238E27FC236}">
                <a16:creationId xmlns:a16="http://schemas.microsoft.com/office/drawing/2014/main" id="{3E931EEE-F173-2C9E-A785-A1E6D92FD218}"/>
              </a:ext>
            </a:extLst>
          </p:cNvPr>
          <p:cNvGraphicFramePr>
            <a:graphicFrameLocks noGrp="1"/>
          </p:cNvGraphicFramePr>
          <p:nvPr>
            <p:extLst>
              <p:ext uri="{D42A27DB-BD31-4B8C-83A1-F6EECF244321}">
                <p14:modId xmlns:p14="http://schemas.microsoft.com/office/powerpoint/2010/main" val="705200309"/>
              </p:ext>
            </p:extLst>
          </p:nvPr>
        </p:nvGraphicFramePr>
        <p:xfrm>
          <a:off x="294842" y="694098"/>
          <a:ext cx="5642001" cy="342900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121003">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latin typeface="Calibri" panose="020F0502020204030204" pitchFamily="34" charset="0"/>
                          <a:ea typeface="Calibri" panose="020F0502020204030204" pitchFamily="34" charset="0"/>
                          <a:cs typeface="Calibri" panose="020F0502020204030204" pitchFamily="34" charset="0"/>
                        </a:rPr>
                        <a:t>3. To continue to increase participation in competitive sport by providing a wider range of intra- and inter-school competitions and ensuring targeted groups of pupils are supported and encouraged to take part.</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A wider range of intra-school competitions (e.g. house events, class tournaments, and personal challenge events) will be organised to ensure all pupils have the opportunity to experience competition in a supportive environment.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Continue to target groups, including less active pupils, disadvantaged pupils, and those with SEND, will be identified and actively encouraged to participate through targeted invitations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Participation will be tracked and monitored to ensure a broad and balanced representation of pupils across all events.</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There will be a measurable increase in the number of pupils participating in competitive sport, including those from targeted groups.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Pupils will demonstrate improved confidence, teamwork, resilience, and a positive attitude towards competition. Greater engagement will be evident across a wider range of pupils, not just the most active or confident.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The school will see increased representation in inter-school events, and pupils will develop a stronger sense of pride in representing their school.</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Registers and tracking data showing an increased number of pupils participating in intra- and inter-school competitions, including representation from disadvantaged pupils and those with SEND.</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Records of a wider range of competitions and festivals attended, demonstrating increased opportunities for participation.</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Pupil voice highlighting increased enjoyment, confidence, and willingness to take part in competitive sport. Evidence and school communication (e.g. newsletters, website updates) showcasing pupils’ involvement in events.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
        <p:nvSpPr>
          <p:cNvPr id="6" name="TextBox 5">
            <a:extLst>
              <a:ext uri="{FF2B5EF4-FFF2-40B4-BE49-F238E27FC236}">
                <a16:creationId xmlns:a16="http://schemas.microsoft.com/office/drawing/2014/main" id="{80C94ABD-53BC-B19C-D7A1-5169758AFAF3}"/>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(2026/2027)</a:t>
            </a:r>
          </a:p>
        </p:txBody>
      </p:sp>
    </p:spTree>
    <p:extLst>
      <p:ext uri="{BB962C8B-B14F-4D97-AF65-F5344CB8AC3E}">
        <p14:creationId xmlns:p14="http://schemas.microsoft.com/office/powerpoint/2010/main" val="2920400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6D3CD-26E3-DB74-4FDB-65B396A51E3F}"/>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DDBC519C-BAF9-5681-271D-6B2C14445E25}"/>
              </a:ext>
            </a:extLst>
          </p:cNvPr>
          <p:cNvPicPr>
            <a:picLocks noChangeAspect="1"/>
          </p:cNvPicPr>
          <p:nvPr/>
        </p:nvPicPr>
        <p:blipFill>
          <a:blip r:embed="rId2"/>
          <a:stretch>
            <a:fillRect/>
          </a:stretch>
        </p:blipFill>
        <p:spPr>
          <a:xfrm>
            <a:off x="-16769" y="0"/>
            <a:ext cx="6166284" cy="4322536"/>
          </a:xfrm>
          <a:prstGeom prst="rect">
            <a:avLst/>
          </a:prstGeom>
        </p:spPr>
      </p:pic>
      <p:graphicFrame>
        <p:nvGraphicFramePr>
          <p:cNvPr id="2" name="Table 1">
            <a:extLst>
              <a:ext uri="{FF2B5EF4-FFF2-40B4-BE49-F238E27FC236}">
                <a16:creationId xmlns:a16="http://schemas.microsoft.com/office/drawing/2014/main" id="{0042AD4F-B829-564A-76B0-C201C98B3137}"/>
              </a:ext>
            </a:extLst>
          </p:cNvPr>
          <p:cNvGraphicFramePr>
            <a:graphicFrameLocks noGrp="1"/>
          </p:cNvGraphicFramePr>
          <p:nvPr>
            <p:extLst>
              <p:ext uri="{D42A27DB-BD31-4B8C-83A1-F6EECF244321}">
                <p14:modId xmlns:p14="http://schemas.microsoft.com/office/powerpoint/2010/main" val="2335526419"/>
              </p:ext>
            </p:extLst>
          </p:nvPr>
        </p:nvGraphicFramePr>
        <p:xfrm>
          <a:off x="294842" y="694098"/>
          <a:ext cx="5642001" cy="260604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121003">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rPr>
                        <a:t>4. To develop the offer of after school clubs by purchasing new equipment to introduce Boccia.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Purchase suitable Boccia equipment and resources.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Identify and train a member of staff to lead Boccia sessions with support from PE TSE.</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 Introduce Boccia as an after-school club, promoting participation among pupils of different ages and abilities.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Review participation and pupil feedback to inform future sessions.</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Increased range and accessibility of after-school clubs. </a:t>
                      </a: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More pupils participating in physical activity outside the school day, including pupils who may not engage with traditional competitive sports. Improved pupils’ teamwork, coordination, communication, confidence and enjoyment of physical activity.</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Boccia equipment purchased. Club timetable/registers. Photographs of sessions. Pupil and parent feedback. Staff evaluation of the club. Participation data and evidence of increased engagement.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
        <p:nvSpPr>
          <p:cNvPr id="6" name="TextBox 5">
            <a:extLst>
              <a:ext uri="{FF2B5EF4-FFF2-40B4-BE49-F238E27FC236}">
                <a16:creationId xmlns:a16="http://schemas.microsoft.com/office/drawing/2014/main" id="{4C6D013F-E356-2E3B-D826-8569A9C3C11C}"/>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(2026/2027)</a:t>
            </a:r>
          </a:p>
        </p:txBody>
      </p:sp>
    </p:spTree>
    <p:extLst>
      <p:ext uri="{BB962C8B-B14F-4D97-AF65-F5344CB8AC3E}">
        <p14:creationId xmlns:p14="http://schemas.microsoft.com/office/powerpoint/2010/main" val="3415299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70FB7-814A-205A-F6D0-AFDF7848F1C8}"/>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5271C7B8-E941-432A-57EB-E5A86D9B050A}"/>
              </a:ext>
            </a:extLst>
          </p:cNvPr>
          <p:cNvPicPr>
            <a:picLocks noChangeAspect="1"/>
          </p:cNvPicPr>
          <p:nvPr/>
        </p:nvPicPr>
        <p:blipFill>
          <a:blip r:embed="rId2"/>
          <a:stretch>
            <a:fillRect/>
          </a:stretch>
        </p:blipFill>
        <p:spPr>
          <a:xfrm>
            <a:off x="-16769" y="0"/>
            <a:ext cx="6166284" cy="4322536"/>
          </a:xfrm>
          <a:prstGeom prst="rect">
            <a:avLst/>
          </a:prstGeom>
        </p:spPr>
      </p:pic>
      <p:graphicFrame>
        <p:nvGraphicFramePr>
          <p:cNvPr id="2" name="Table 1">
            <a:extLst>
              <a:ext uri="{FF2B5EF4-FFF2-40B4-BE49-F238E27FC236}">
                <a16:creationId xmlns:a16="http://schemas.microsoft.com/office/drawing/2014/main" id="{D0E0908C-6653-D2AE-E149-105681158EF4}"/>
              </a:ext>
            </a:extLst>
          </p:cNvPr>
          <p:cNvGraphicFramePr>
            <a:graphicFrameLocks noGrp="1"/>
          </p:cNvGraphicFramePr>
          <p:nvPr>
            <p:extLst>
              <p:ext uri="{D42A27DB-BD31-4B8C-83A1-F6EECF244321}">
                <p14:modId xmlns:p14="http://schemas.microsoft.com/office/powerpoint/2010/main" val="2782017276"/>
              </p:ext>
            </p:extLst>
          </p:nvPr>
        </p:nvGraphicFramePr>
        <p:xfrm>
          <a:off x="294842" y="694098"/>
          <a:ext cx="5642001" cy="269748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121003">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a:solidFill>
                            <a:schemeClr val="tx1"/>
                          </a:solidFill>
                          <a:latin typeface="Calibri" panose="020F0502020204030204" pitchFamily="34" charset="0"/>
                          <a:ea typeface="Calibri" panose="020F0502020204030204" pitchFamily="34" charset="0"/>
                          <a:cs typeface="Calibri" panose="020F0502020204030204" pitchFamily="34" charset="0"/>
                        </a:rPr>
                        <a:t>5. To </a:t>
                      </a:r>
                      <a:r>
                        <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rPr>
                        <a:t>improve core skills in reception to reach a higher percentage of pupils achieved Physical Development Early Learning Goal.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Develop a targeted programme of physical development activities in Reception, focusing on the key skills required to achieve the Physical Development ELG, including gross and fine motor skills, coordination, balance, strength and control.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Provide regular opportunities for physical development through daily provision, outdoor learning,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PE sessions and targeted interventions. Identify pupils who are not yet secure in key skills and provide additional practice and support.</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A higher percentage of Reception pupils achieving the </a:t>
                      </a:r>
                      <a:r>
                        <a:rPr lang="en-GB" sz="600" b="1" dirty="0">
                          <a:latin typeface="Calibri" panose="020F0502020204030204" pitchFamily="34" charset="0"/>
                          <a:ea typeface="Calibri" panose="020F0502020204030204" pitchFamily="34" charset="0"/>
                          <a:cs typeface="Calibri" panose="020F0502020204030204" pitchFamily="34" charset="0"/>
                        </a:rPr>
                        <a:t>Physical Development Early Learning Goal</a:t>
                      </a:r>
                      <a:r>
                        <a:rPr lang="en-GB" sz="600" dirty="0">
                          <a:latin typeface="Calibri" panose="020F0502020204030204" pitchFamily="34" charset="0"/>
                          <a:ea typeface="Calibri" panose="020F0502020204030204" pitchFamily="34" charset="0"/>
                          <a:cs typeface="Calibri" panose="020F0502020204030204" pitchFamily="34" charset="0"/>
                        </a:rPr>
                        <a:t>. Pupils demonstrate improved gross and fine motor control, coordination, balance, strength and confidence.</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Targeted pupils make accelerated progress towards the ELG, reducing the gap between those achieving and those not yet secure.</a:t>
                      </a:r>
                      <a:endParaRPr lang="en-US" sz="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Baseline and ongoing physical development assessments. Reception assessment data and GLD data. Evidence of targeted interventions.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PE and continuous provision planning.</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 Photographs/videos of physical development activities.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latin typeface="Calibri" panose="020F0502020204030204" pitchFamily="34" charset="0"/>
                          <a:ea typeface="Calibri" panose="020F0502020204030204" pitchFamily="34" charset="0"/>
                          <a:cs typeface="Calibri" panose="020F0502020204030204" pitchFamily="34" charset="0"/>
                        </a:rPr>
                        <a:t>Pupil observations and learning journals. Analysis of ELG outcomes over time.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
        <p:nvSpPr>
          <p:cNvPr id="6" name="TextBox 5">
            <a:extLst>
              <a:ext uri="{FF2B5EF4-FFF2-40B4-BE49-F238E27FC236}">
                <a16:creationId xmlns:a16="http://schemas.microsoft.com/office/drawing/2014/main" id="{4CB34249-8597-991F-81AE-18E00E632CEE}"/>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(2026/2027)</a:t>
            </a:r>
          </a:p>
        </p:txBody>
      </p:sp>
    </p:spTree>
    <p:extLst>
      <p:ext uri="{BB962C8B-B14F-4D97-AF65-F5344CB8AC3E}">
        <p14:creationId xmlns:p14="http://schemas.microsoft.com/office/powerpoint/2010/main" val="117431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34C-40D3-B593-20E1-7F77321E8D2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E026D05E-2A4F-B56B-D369-7D73D5C3E07D}"/>
              </a:ext>
            </a:extLst>
          </p:cNvPr>
          <p:cNvPicPr>
            <a:picLocks noChangeAspect="1"/>
          </p:cNvPicPr>
          <p:nvPr/>
        </p:nvPicPr>
        <p:blipFill>
          <a:blip r:embed="rId2"/>
          <a:stretch>
            <a:fillRect/>
          </a:stretch>
        </p:blipFill>
        <p:spPr>
          <a:xfrm>
            <a:off x="-2809" y="0"/>
            <a:ext cx="6166284" cy="4322536"/>
          </a:xfrm>
          <a:prstGeom prst="rect">
            <a:avLst/>
          </a:prstGeom>
        </p:spPr>
      </p:pic>
      <p:sp>
        <p:nvSpPr>
          <p:cNvPr id="4" name="TextBox 3">
            <a:extLst>
              <a:ext uri="{FF2B5EF4-FFF2-40B4-BE49-F238E27FC236}">
                <a16:creationId xmlns:a16="http://schemas.microsoft.com/office/drawing/2014/main" id="{5068A47E-05FA-E59E-E6B8-458180D7CF21}"/>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Aims for the next academic year (2026/2027)</a:t>
            </a:r>
          </a:p>
        </p:txBody>
      </p:sp>
      <p:sp>
        <p:nvSpPr>
          <p:cNvPr id="2" name="TextBox 1">
            <a:extLst>
              <a:ext uri="{FF2B5EF4-FFF2-40B4-BE49-F238E27FC236}">
                <a16:creationId xmlns:a16="http://schemas.microsoft.com/office/drawing/2014/main" id="{DF6A6CD2-88E8-9610-81B4-3451EA6069CB}"/>
              </a:ext>
            </a:extLst>
          </p:cNvPr>
          <p:cNvSpPr txBox="1"/>
          <p:nvPr/>
        </p:nvSpPr>
        <p:spPr>
          <a:xfrm>
            <a:off x="241825" y="607518"/>
            <a:ext cx="5684413" cy="1561646"/>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Think about specific areas of need such as </a:t>
            </a:r>
            <a:r>
              <a:rPr lang="en-US" sz="850" b="1" dirty="0">
                <a:latin typeface="Calibri" panose="020F0502020204030204" pitchFamily="34" charset="0"/>
                <a:cs typeface="Calibri" panose="020F0502020204030204" pitchFamily="34" charset="0"/>
              </a:rPr>
              <a:t>inactive girls, SEND and disadvantaged pupils</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Remember to also input your swimming data and reflections in the table located at the bottom of this page.</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a:t>
            </a: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a:t>
            </a:r>
            <a:r>
              <a:rPr lang="en-US" sz="700" i="1" dirty="0" err="1">
                <a:latin typeface="Calibri" panose="020F0502020204030204" pitchFamily="34" charset="0"/>
                <a:cs typeface="Calibri" panose="020F0502020204030204" pitchFamily="34" charset="0"/>
              </a:rPr>
              <a:t>prioritising</a:t>
            </a:r>
            <a:r>
              <a:rPr lang="en-US" sz="700" i="1" dirty="0">
                <a:latin typeface="Calibri" panose="020F0502020204030204" pitchFamily="34" charset="0"/>
                <a:cs typeface="Calibri" panose="020F0502020204030204" pitchFamily="34" charset="0"/>
              </a:rPr>
              <a:t>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graphicFrame>
        <p:nvGraphicFramePr>
          <p:cNvPr id="5" name="Table 4">
            <a:extLst>
              <a:ext uri="{FF2B5EF4-FFF2-40B4-BE49-F238E27FC236}">
                <a16:creationId xmlns:a16="http://schemas.microsoft.com/office/drawing/2014/main" id="{5A182FA8-E1AB-D63D-6ECD-2D907EE595F6}"/>
              </a:ext>
            </a:extLst>
          </p:cNvPr>
          <p:cNvGraphicFramePr>
            <a:graphicFrameLocks noGrp="1"/>
          </p:cNvGraphicFramePr>
          <p:nvPr>
            <p:extLst>
              <p:ext uri="{D42A27DB-BD31-4B8C-83A1-F6EECF244321}">
                <p14:modId xmlns:p14="http://schemas.microsoft.com/office/powerpoint/2010/main" val="253947347"/>
              </p:ext>
            </p:extLst>
          </p:nvPr>
        </p:nvGraphicFramePr>
        <p:xfrm>
          <a:off x="315269" y="2272972"/>
          <a:ext cx="5530128" cy="178072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meters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Predicting 27/30 children to meet</a:t>
                      </a:r>
                      <a:r>
                        <a:rPr lang="en-US" sz="700" baseline="0" dirty="0">
                          <a:latin typeface="Calibri" panose="020F0502020204030204" pitchFamily="34" charset="0"/>
                          <a:cs typeface="Calibri" panose="020F0502020204030204" pitchFamily="34" charset="0"/>
                        </a:rPr>
                        <a:t> the standard of swimming 25 meters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Predicting 27/30 children to be able to use a variety of different strokes when swimming.</a:t>
                      </a:r>
                      <a:r>
                        <a:rPr lang="en-US" sz="700" baseline="0" dirty="0">
                          <a:latin typeface="Calibri" panose="020F0502020204030204" pitchFamily="34" charset="0"/>
                          <a:cs typeface="Calibri" panose="020F0502020204030204" pitchFamily="34" charset="0"/>
                        </a:rPr>
                        <a:t> </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Predicting 27/30 children to be able to perform a self rescue.</a:t>
                      </a:r>
                      <a:r>
                        <a:rPr lang="en-US" sz="700" baseline="0" dirty="0">
                          <a:latin typeface="Calibri" panose="020F0502020204030204" pitchFamily="34" charset="0"/>
                          <a:cs typeface="Calibri" panose="020F0502020204030204" pitchFamily="34" charset="0"/>
                        </a:rPr>
                        <a:t> </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3356791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9847C-2B42-CB6E-A3A8-FBC53086DBEA}"/>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80D0268-9FFC-E12D-3361-CE303B154D08}"/>
              </a:ext>
            </a:extLst>
          </p:cNvPr>
          <p:cNvPicPr>
            <a:picLocks noChangeAspect="1"/>
          </p:cNvPicPr>
          <p:nvPr/>
        </p:nvPicPr>
        <p:blipFill>
          <a:blip r:embed="rId2"/>
          <a:stretch>
            <a:fillRect/>
          </a:stretch>
        </p:blipFill>
        <p:spPr>
          <a:xfrm>
            <a:off x="-23749" y="0"/>
            <a:ext cx="6187224" cy="4322536"/>
          </a:xfrm>
          <a:prstGeom prst="rect">
            <a:avLst/>
          </a:prstGeom>
        </p:spPr>
      </p:pic>
      <p:sp>
        <p:nvSpPr>
          <p:cNvPr id="4" name="TextBox 3">
            <a:extLst>
              <a:ext uri="{FF2B5EF4-FFF2-40B4-BE49-F238E27FC236}">
                <a16:creationId xmlns:a16="http://schemas.microsoft.com/office/drawing/2014/main" id="{61BAB802-43D4-8699-5757-2F1FE911345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2" name="Rectangle 1">
            <a:extLst>
              <a:ext uri="{FF2B5EF4-FFF2-40B4-BE49-F238E27FC236}">
                <a16:creationId xmlns:a16="http://schemas.microsoft.com/office/drawing/2014/main" id="{839CA36D-C1F1-EC25-6FEA-2CE3AA0EF20F}"/>
              </a:ext>
            </a:extLst>
          </p:cNvPr>
          <p:cNvSpPr/>
          <p:nvPr/>
        </p:nvSpPr>
        <p:spPr>
          <a:xfrm>
            <a:off x="146584" y="167948"/>
            <a:ext cx="5870308" cy="439325"/>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90DCC7D-37B2-168B-8CF8-B93E9B7FE518}"/>
              </a:ext>
            </a:extLst>
          </p:cNvPr>
          <p:cNvSpPr txBox="1"/>
          <p:nvPr/>
        </p:nvSpPr>
        <p:spPr>
          <a:xfrm>
            <a:off x="-37709" y="172166"/>
            <a:ext cx="6187224" cy="215444"/>
          </a:xfrm>
          <a:prstGeom prst="rect">
            <a:avLst/>
          </a:prstGeom>
          <a:noFill/>
        </p:spPr>
        <p:txBody>
          <a:bodyPr wrap="square">
            <a:spAutoFit/>
          </a:bodyPr>
          <a:lstStyle/>
          <a:p>
            <a:pPr algn="ctr">
              <a:buNone/>
            </a:pPr>
            <a:r>
              <a:rPr lang="en-GB" sz="800" b="1" dirty="0">
                <a:effectLst/>
                <a:latin typeface="Calibri" panose="020F0502020204030204" pitchFamily="34" charset="0"/>
                <a:ea typeface="Calibri" panose="020F0502020204030204" pitchFamily="34" charset="0"/>
              </a:rPr>
              <a:t>This page has been left blank for any notes or supporting information.</a:t>
            </a:r>
            <a:endParaRPr lang="en-GB" sz="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060102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8973</TotalTime>
  <Words>3093</Words>
  <Application>Microsoft Office PowerPoint</Application>
  <PresentationFormat>Custom</PresentationFormat>
  <Paragraphs>308</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Rock</dc:creator>
  <cp:lastModifiedBy>Emma Wanglin</cp:lastModifiedBy>
  <cp:revision>29</cp:revision>
  <dcterms:created xsi:type="dcterms:W3CDTF">2025-10-08T18:09:30Z</dcterms:created>
  <dcterms:modified xsi:type="dcterms:W3CDTF">2026-09-10T09:28:56Z</dcterms:modified>
</cp:coreProperties>
</file>